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0"/>
  </p:notesMasterIdLst>
  <p:sldIdLst>
    <p:sldId id="256" r:id="rId2"/>
    <p:sldId id="257" r:id="rId3"/>
    <p:sldId id="258" r:id="rId4"/>
    <p:sldId id="259" r:id="rId5"/>
    <p:sldId id="260" r:id="rId6"/>
    <p:sldId id="261" r:id="rId7"/>
    <p:sldId id="262" r:id="rId8"/>
    <p:sldId id="263" r:id="rId9"/>
  </p:sldIdLst>
  <p:sldSz cx="14630400" cy="8229600"/>
  <p:notesSz cx="8229600" cy="14630400"/>
  <p:embeddedFontLst>
    <p:embeddedFont>
      <p:font typeface="Gelasio" panose="020B0604020202020204" charset="0"/>
      <p:regular r:id="rId11"/>
    </p:embeddedFont>
    <p:embeddedFont>
      <p:font typeface="Lato" panose="020F0502020204030203" pitchFamily="34" charset="0"/>
      <p:regular r:id="rId12"/>
      <p:bold r:id="rId13"/>
    </p:embeddedFont>
    <p:embeddedFont>
      <p:font typeface="Lato Bold" panose="020F0502020204030203" pitchFamily="34" charset="0"/>
      <p:bold r:id="rId14"/>
    </p:embeddedFont>
    <p:embeddedFont>
      <p:font typeface="Lato Medium" panose="020F0502020204030203" pitchFamily="34" charset="0"/>
      <p:regular r:id="rId15"/>
    </p:embeddedFont>
  </p:embeddedFontLst>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58" d="100"/>
          <a:sy n="58" d="100"/>
        </p:scale>
        <p:origin x="756"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3.fntdata"/><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2.fntdata"/><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font" Target="fonts/font5.fntdata"/><Relationship Id="rId10" Type="http://schemas.openxmlformats.org/officeDocument/2006/relationships/notesMaster" Target="notesMasters/notesMaster1.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904176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7.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976313"/>
            <a:ext cx="7556421" cy="2126337"/>
          </a:xfrm>
          <a:prstGeom prst="rect">
            <a:avLst/>
          </a:prstGeom>
          <a:noFill/>
          <a:ln/>
        </p:spPr>
        <p:txBody>
          <a:bodyPr wrap="square" lIns="0" tIns="0" rIns="0" bIns="0" rtlCol="0" anchor="t"/>
          <a:lstStyle/>
          <a:p>
            <a:pPr marL="0" indent="0" algn="l">
              <a:lnSpc>
                <a:spcPts val="5550"/>
              </a:lnSpc>
              <a:buNone/>
            </a:pPr>
            <a:r>
              <a:rPr lang="en-US" sz="4450">
                <a:solidFill>
                  <a:srgbClr val="312F2B"/>
                </a:solidFill>
                <a:latin typeface="Gelasio" pitchFamily="34" charset="0"/>
                <a:ea typeface="Gelasio" pitchFamily="34" charset="-122"/>
                <a:cs typeface="Gelasio" pitchFamily="34" charset="-120"/>
              </a:rPr>
              <a:t>La </a:t>
            </a:r>
            <a:r>
              <a:rPr lang="en-US" sz="4450" dirty="0">
                <a:solidFill>
                  <a:srgbClr val="312F2B"/>
                </a:solidFill>
                <a:latin typeface="Gelasio" pitchFamily="34" charset="0"/>
                <a:ea typeface="Gelasio" pitchFamily="34" charset="-122"/>
                <a:cs typeface="Gelasio" pitchFamily="34" charset="-120"/>
              </a:rPr>
              <a:t>Modélisation Multidimensionnelle</a:t>
            </a:r>
            <a:endParaRPr lang="en-US" sz="4450" dirty="0"/>
          </a:p>
        </p:txBody>
      </p:sp>
      <p:sp>
        <p:nvSpPr>
          <p:cNvPr id="4" name="Text 1"/>
          <p:cNvSpPr/>
          <p:nvPr/>
        </p:nvSpPr>
        <p:spPr>
          <a:xfrm>
            <a:off x="793790" y="3442811"/>
            <a:ext cx="7556421" cy="1451610"/>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Lato" pitchFamily="34" charset="0"/>
                <a:ea typeface="Lato" pitchFamily="34" charset="-122"/>
                <a:cs typeface="Lato" pitchFamily="34" charset="-120"/>
              </a:rPr>
              <a:t>La modélisation multidimensionnelle est une approche fondamentale en intelligence d'affaires pour structurer efficacement les données d'un entrepôt. Cette méthode facilite l'analyse rapide des données en optimisant les requêtes analytiques.</a:t>
            </a:r>
            <a:endParaRPr lang="en-US" sz="1750" dirty="0"/>
          </a:p>
        </p:txBody>
      </p:sp>
      <p:sp>
        <p:nvSpPr>
          <p:cNvPr id="5" name="Text 2"/>
          <p:cNvSpPr/>
          <p:nvPr/>
        </p:nvSpPr>
        <p:spPr>
          <a:xfrm>
            <a:off x="793790" y="5149572"/>
            <a:ext cx="7556421" cy="1451610"/>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Lato" pitchFamily="34" charset="0"/>
                <a:ea typeface="Lato" pitchFamily="34" charset="-122"/>
                <a:cs typeface="Lato" pitchFamily="34" charset="-120"/>
              </a:rPr>
              <a:t>Notre présentation vise à vous faire comprendre la différence entre modélisation relationnelle et multidimensionnelle, explorer les concepts clés de cette approche, et illustrer ces notions à travers un exemple concret d'analyse commerciale.</a:t>
            </a:r>
            <a:endParaRPr lang="en-US" sz="1750" dirty="0"/>
          </a:p>
        </p:txBody>
      </p:sp>
      <p:sp>
        <p:nvSpPr>
          <p:cNvPr id="6" name="Shape 3"/>
          <p:cNvSpPr/>
          <p:nvPr/>
        </p:nvSpPr>
        <p:spPr>
          <a:xfrm>
            <a:off x="793790" y="6873240"/>
            <a:ext cx="362903" cy="362903"/>
          </a:xfrm>
          <a:prstGeom prst="roundRect">
            <a:avLst>
              <a:gd name="adj" fmla="val 25194296"/>
            </a:avLst>
          </a:prstGeom>
          <a:solidFill>
            <a:srgbClr val="B5A144"/>
          </a:solidFill>
          <a:ln w="7620">
            <a:solidFill>
              <a:srgbClr val="FFFFFF"/>
            </a:solidFill>
            <a:prstDash val="solid"/>
          </a:ln>
        </p:spPr>
        <p:txBody>
          <a:bodyPr/>
          <a:lstStyle/>
          <a:p>
            <a:endParaRPr lang="fr-CA"/>
          </a:p>
        </p:txBody>
      </p:sp>
      <p:sp>
        <p:nvSpPr>
          <p:cNvPr id="7" name="Text 4"/>
          <p:cNvSpPr/>
          <p:nvPr/>
        </p:nvSpPr>
        <p:spPr>
          <a:xfrm>
            <a:off x="885468" y="7005876"/>
            <a:ext cx="179427" cy="97512"/>
          </a:xfrm>
          <a:prstGeom prst="rect">
            <a:avLst/>
          </a:prstGeom>
          <a:noFill/>
          <a:ln/>
        </p:spPr>
        <p:txBody>
          <a:bodyPr wrap="none" lIns="0" tIns="0" rIns="0" bIns="0" rtlCol="0" anchor="t"/>
          <a:lstStyle/>
          <a:p>
            <a:pPr marL="0" indent="0" algn="ctr">
              <a:lnSpc>
                <a:spcPts val="750"/>
              </a:lnSpc>
              <a:buNone/>
            </a:pPr>
            <a:r>
              <a:rPr lang="en-US" sz="750" dirty="0">
                <a:solidFill>
                  <a:srgbClr val="3C3838"/>
                </a:solidFill>
                <a:latin typeface="Lato Medium" pitchFamily="34" charset="0"/>
                <a:ea typeface="Lato Medium" pitchFamily="34" charset="-122"/>
                <a:cs typeface="Lato Medium" pitchFamily="34" charset="-120"/>
              </a:rPr>
              <a:t>MM</a:t>
            </a:r>
            <a:endParaRPr lang="en-US" sz="750" dirty="0"/>
          </a:p>
        </p:txBody>
      </p:sp>
      <p:sp>
        <p:nvSpPr>
          <p:cNvPr id="8" name="Text 5"/>
          <p:cNvSpPr/>
          <p:nvPr/>
        </p:nvSpPr>
        <p:spPr>
          <a:xfrm>
            <a:off x="1270040" y="6856333"/>
            <a:ext cx="2264212" cy="396835"/>
          </a:xfrm>
          <a:prstGeom prst="rect">
            <a:avLst/>
          </a:prstGeom>
          <a:noFill/>
          <a:ln/>
        </p:spPr>
        <p:txBody>
          <a:bodyPr wrap="none" lIns="0" tIns="0" rIns="0" bIns="0" rtlCol="0" anchor="t"/>
          <a:lstStyle/>
          <a:p>
            <a:pPr marL="0" indent="0" algn="l">
              <a:lnSpc>
                <a:spcPts val="3100"/>
              </a:lnSpc>
              <a:buNone/>
            </a:pPr>
            <a:r>
              <a:rPr lang="en-US" sz="2200" b="1" dirty="0">
                <a:solidFill>
                  <a:srgbClr val="272525"/>
                </a:solidFill>
                <a:latin typeface="Lato Bold" pitchFamily="34" charset="0"/>
                <a:ea typeface="Lato Bold" pitchFamily="34" charset="-122"/>
                <a:cs typeface="Lato Bold" pitchFamily="34" charset="-120"/>
              </a:rPr>
              <a:t>par Michel Martel</a:t>
            </a:r>
            <a:endParaRPr lang="en-US" sz="22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02085" y="882253"/>
            <a:ext cx="7712631" cy="1278017"/>
          </a:xfrm>
          <a:prstGeom prst="rect">
            <a:avLst/>
          </a:prstGeom>
          <a:noFill/>
          <a:ln/>
        </p:spPr>
        <p:txBody>
          <a:bodyPr wrap="square" lIns="0" tIns="0" rIns="0" bIns="0" rtlCol="0" anchor="t"/>
          <a:lstStyle/>
          <a:p>
            <a:pPr marL="0" indent="0" algn="l">
              <a:lnSpc>
                <a:spcPts val="5000"/>
              </a:lnSpc>
              <a:buNone/>
            </a:pPr>
            <a:r>
              <a:rPr lang="en-US" sz="4000" dirty="0">
                <a:solidFill>
                  <a:srgbClr val="312F2B"/>
                </a:solidFill>
                <a:latin typeface="Gelasio" pitchFamily="34" charset="0"/>
                <a:ea typeface="Gelasio" pitchFamily="34" charset="-122"/>
                <a:cs typeface="Gelasio" pitchFamily="34" charset="-120"/>
              </a:rPr>
              <a:t>Concepts Clés de la Modélisation Multidimensionnelle</a:t>
            </a:r>
            <a:endParaRPr lang="en-US" sz="4000" dirty="0"/>
          </a:p>
        </p:txBody>
      </p:sp>
      <p:sp>
        <p:nvSpPr>
          <p:cNvPr id="4" name="Shape 1"/>
          <p:cNvSpPr/>
          <p:nvPr/>
        </p:nvSpPr>
        <p:spPr>
          <a:xfrm>
            <a:off x="6202085" y="2466975"/>
            <a:ext cx="3754160" cy="3155632"/>
          </a:xfrm>
          <a:prstGeom prst="roundRect">
            <a:avLst>
              <a:gd name="adj" fmla="val 2722"/>
            </a:avLst>
          </a:prstGeom>
          <a:solidFill>
            <a:srgbClr val="E8E8E3"/>
          </a:solidFill>
          <a:ln w="7620">
            <a:solidFill>
              <a:srgbClr val="CECEC9"/>
            </a:solidFill>
            <a:prstDash val="solid"/>
          </a:ln>
        </p:spPr>
        <p:txBody>
          <a:bodyPr/>
          <a:lstStyle/>
          <a:p>
            <a:endParaRPr lang="fr-CA"/>
          </a:p>
        </p:txBody>
      </p:sp>
      <p:sp>
        <p:nvSpPr>
          <p:cNvPr id="5" name="Text 2"/>
          <p:cNvSpPr/>
          <p:nvPr/>
        </p:nvSpPr>
        <p:spPr>
          <a:xfrm>
            <a:off x="6414135" y="2679025"/>
            <a:ext cx="2556034" cy="319445"/>
          </a:xfrm>
          <a:prstGeom prst="rect">
            <a:avLst/>
          </a:prstGeom>
          <a:noFill/>
          <a:ln/>
        </p:spPr>
        <p:txBody>
          <a:bodyPr wrap="none" lIns="0" tIns="0" rIns="0" bIns="0" rtlCol="0" anchor="t"/>
          <a:lstStyle/>
          <a:p>
            <a:pPr marL="0" indent="0" algn="l">
              <a:lnSpc>
                <a:spcPts val="2500"/>
              </a:lnSpc>
              <a:buNone/>
            </a:pPr>
            <a:r>
              <a:rPr lang="en-US" sz="2000" dirty="0">
                <a:solidFill>
                  <a:srgbClr val="272525"/>
                </a:solidFill>
                <a:latin typeface="Gelasio" pitchFamily="34" charset="0"/>
                <a:ea typeface="Gelasio" pitchFamily="34" charset="-122"/>
                <a:cs typeface="Gelasio" pitchFamily="34" charset="-120"/>
              </a:rPr>
              <a:t>Faits et Mesures</a:t>
            </a:r>
            <a:endParaRPr lang="en-US" sz="2000" dirty="0"/>
          </a:p>
        </p:txBody>
      </p:sp>
      <p:sp>
        <p:nvSpPr>
          <p:cNvPr id="6" name="Text 3"/>
          <p:cNvSpPr/>
          <p:nvPr/>
        </p:nvSpPr>
        <p:spPr>
          <a:xfrm>
            <a:off x="6414135" y="3121104"/>
            <a:ext cx="3330059" cy="2289453"/>
          </a:xfrm>
          <a:prstGeom prst="rect">
            <a:avLst/>
          </a:prstGeom>
          <a:noFill/>
          <a:ln/>
        </p:spPr>
        <p:txBody>
          <a:bodyPr wrap="square" lIns="0" tIns="0" rIns="0" bIns="0" rtlCol="0" anchor="t"/>
          <a:lstStyle/>
          <a:p>
            <a:pPr marL="0" indent="0" algn="l">
              <a:lnSpc>
                <a:spcPts val="2550"/>
              </a:lnSpc>
              <a:buNone/>
            </a:pPr>
            <a:r>
              <a:rPr lang="en-US" sz="1600" dirty="0">
                <a:solidFill>
                  <a:srgbClr val="272525"/>
                </a:solidFill>
                <a:latin typeface="Lato" pitchFamily="34" charset="0"/>
                <a:ea typeface="Lato" pitchFamily="34" charset="-122"/>
                <a:cs typeface="Lato" pitchFamily="34" charset="-120"/>
              </a:rPr>
              <a:t>Les faits représentent les événements enregistrés comme les ventes ou transactions. Les mesures sont les valeurs quantitatives analysables telles que le montant des ventes ou le nombre d'unités vendues.</a:t>
            </a:r>
            <a:endParaRPr lang="en-US" sz="1600" dirty="0"/>
          </a:p>
        </p:txBody>
      </p:sp>
      <p:sp>
        <p:nvSpPr>
          <p:cNvPr id="7" name="Shape 4"/>
          <p:cNvSpPr/>
          <p:nvPr/>
        </p:nvSpPr>
        <p:spPr>
          <a:xfrm>
            <a:off x="10160675" y="2466975"/>
            <a:ext cx="3754160" cy="3155632"/>
          </a:xfrm>
          <a:prstGeom prst="roundRect">
            <a:avLst>
              <a:gd name="adj" fmla="val 2722"/>
            </a:avLst>
          </a:prstGeom>
          <a:solidFill>
            <a:srgbClr val="E8E8E3"/>
          </a:solidFill>
          <a:ln w="7620">
            <a:solidFill>
              <a:srgbClr val="CECEC9"/>
            </a:solidFill>
            <a:prstDash val="solid"/>
          </a:ln>
        </p:spPr>
        <p:txBody>
          <a:bodyPr/>
          <a:lstStyle/>
          <a:p>
            <a:endParaRPr lang="fr-CA"/>
          </a:p>
        </p:txBody>
      </p:sp>
      <p:sp>
        <p:nvSpPr>
          <p:cNvPr id="8" name="Text 5"/>
          <p:cNvSpPr/>
          <p:nvPr/>
        </p:nvSpPr>
        <p:spPr>
          <a:xfrm>
            <a:off x="10372725" y="2679025"/>
            <a:ext cx="2556034" cy="319445"/>
          </a:xfrm>
          <a:prstGeom prst="rect">
            <a:avLst/>
          </a:prstGeom>
          <a:noFill/>
          <a:ln/>
        </p:spPr>
        <p:txBody>
          <a:bodyPr wrap="none" lIns="0" tIns="0" rIns="0" bIns="0" rtlCol="0" anchor="t"/>
          <a:lstStyle/>
          <a:p>
            <a:pPr marL="0" indent="0" algn="l">
              <a:lnSpc>
                <a:spcPts val="2500"/>
              </a:lnSpc>
              <a:buNone/>
            </a:pPr>
            <a:r>
              <a:rPr lang="en-US" sz="2000" dirty="0">
                <a:solidFill>
                  <a:srgbClr val="272525"/>
                </a:solidFill>
                <a:latin typeface="Gelasio" pitchFamily="34" charset="0"/>
                <a:ea typeface="Gelasio" pitchFamily="34" charset="-122"/>
                <a:cs typeface="Gelasio" pitchFamily="34" charset="-120"/>
              </a:rPr>
              <a:t>Dimensions</a:t>
            </a:r>
            <a:endParaRPr lang="en-US" sz="2000" dirty="0"/>
          </a:p>
        </p:txBody>
      </p:sp>
      <p:sp>
        <p:nvSpPr>
          <p:cNvPr id="9" name="Text 6"/>
          <p:cNvSpPr/>
          <p:nvPr/>
        </p:nvSpPr>
        <p:spPr>
          <a:xfrm>
            <a:off x="10372725" y="3121104"/>
            <a:ext cx="3330059" cy="1635323"/>
          </a:xfrm>
          <a:prstGeom prst="rect">
            <a:avLst/>
          </a:prstGeom>
          <a:noFill/>
          <a:ln/>
        </p:spPr>
        <p:txBody>
          <a:bodyPr wrap="square" lIns="0" tIns="0" rIns="0" bIns="0" rtlCol="0" anchor="t"/>
          <a:lstStyle/>
          <a:p>
            <a:pPr marL="0" indent="0" algn="l">
              <a:lnSpc>
                <a:spcPts val="2550"/>
              </a:lnSpc>
              <a:buNone/>
            </a:pPr>
            <a:r>
              <a:rPr lang="en-US" sz="1600" dirty="0">
                <a:solidFill>
                  <a:srgbClr val="272525"/>
                </a:solidFill>
                <a:latin typeface="Lato" pitchFamily="34" charset="0"/>
                <a:ea typeface="Lato" pitchFamily="34" charset="-122"/>
                <a:cs typeface="Lato" pitchFamily="34" charset="-120"/>
              </a:rPr>
              <a:t>Ce sont les données qualitatives qui caractérisent les faits. Elles peuvent inclure des éléments comme le produit, le client, le magasin ou le temps.</a:t>
            </a:r>
            <a:endParaRPr lang="en-US" sz="1600" dirty="0"/>
          </a:p>
        </p:txBody>
      </p:sp>
      <p:sp>
        <p:nvSpPr>
          <p:cNvPr id="10" name="Shape 7"/>
          <p:cNvSpPr/>
          <p:nvPr/>
        </p:nvSpPr>
        <p:spPr>
          <a:xfrm>
            <a:off x="6202085" y="5827038"/>
            <a:ext cx="7712631" cy="1520309"/>
          </a:xfrm>
          <a:prstGeom prst="roundRect">
            <a:avLst>
              <a:gd name="adj" fmla="val 5649"/>
            </a:avLst>
          </a:prstGeom>
          <a:solidFill>
            <a:srgbClr val="E8E8E3"/>
          </a:solidFill>
          <a:ln w="7620">
            <a:solidFill>
              <a:srgbClr val="CECEC9"/>
            </a:solidFill>
            <a:prstDash val="solid"/>
          </a:ln>
        </p:spPr>
        <p:txBody>
          <a:bodyPr/>
          <a:lstStyle/>
          <a:p>
            <a:endParaRPr lang="fr-CA"/>
          </a:p>
        </p:txBody>
      </p:sp>
      <p:sp>
        <p:nvSpPr>
          <p:cNvPr id="11" name="Text 8"/>
          <p:cNvSpPr/>
          <p:nvPr/>
        </p:nvSpPr>
        <p:spPr>
          <a:xfrm>
            <a:off x="6414135" y="6039088"/>
            <a:ext cx="2556034" cy="319445"/>
          </a:xfrm>
          <a:prstGeom prst="rect">
            <a:avLst/>
          </a:prstGeom>
          <a:noFill/>
          <a:ln/>
        </p:spPr>
        <p:txBody>
          <a:bodyPr wrap="none" lIns="0" tIns="0" rIns="0" bIns="0" rtlCol="0" anchor="t"/>
          <a:lstStyle/>
          <a:p>
            <a:pPr marL="0" indent="0" algn="l">
              <a:lnSpc>
                <a:spcPts val="2500"/>
              </a:lnSpc>
              <a:buNone/>
            </a:pPr>
            <a:r>
              <a:rPr lang="en-US" sz="2000" dirty="0">
                <a:solidFill>
                  <a:srgbClr val="272525"/>
                </a:solidFill>
                <a:latin typeface="Gelasio" pitchFamily="34" charset="0"/>
                <a:ea typeface="Gelasio" pitchFamily="34" charset="-122"/>
                <a:cs typeface="Gelasio" pitchFamily="34" charset="-120"/>
              </a:rPr>
              <a:t>Granularité</a:t>
            </a:r>
            <a:endParaRPr lang="en-US" sz="2000" dirty="0"/>
          </a:p>
        </p:txBody>
      </p:sp>
      <p:sp>
        <p:nvSpPr>
          <p:cNvPr id="12" name="Text 9"/>
          <p:cNvSpPr/>
          <p:nvPr/>
        </p:nvSpPr>
        <p:spPr>
          <a:xfrm>
            <a:off x="6414135" y="6481167"/>
            <a:ext cx="7288530" cy="654129"/>
          </a:xfrm>
          <a:prstGeom prst="rect">
            <a:avLst/>
          </a:prstGeom>
          <a:noFill/>
          <a:ln/>
        </p:spPr>
        <p:txBody>
          <a:bodyPr wrap="square" lIns="0" tIns="0" rIns="0" bIns="0" rtlCol="0" anchor="t"/>
          <a:lstStyle/>
          <a:p>
            <a:pPr marL="0" indent="0" algn="l">
              <a:lnSpc>
                <a:spcPts val="2550"/>
              </a:lnSpc>
              <a:buNone/>
            </a:pPr>
            <a:r>
              <a:rPr lang="en-US" sz="1600" dirty="0">
                <a:solidFill>
                  <a:srgbClr val="272525"/>
                </a:solidFill>
                <a:latin typeface="Lato" pitchFamily="34" charset="0"/>
                <a:ea typeface="Lato" pitchFamily="34" charset="-122"/>
                <a:cs typeface="Lato" pitchFamily="34" charset="-120"/>
              </a:rPr>
              <a:t>Elle définit le niveau de détail des données stockées dans la table des faits. Une granularité plus fine signifie des données plus détaillées.</a:t>
            </a:r>
            <a:endParaRPr lang="en-US" sz="16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1539121"/>
            <a:ext cx="13042821" cy="1417558"/>
          </a:xfrm>
          <a:prstGeom prst="rect">
            <a:avLst/>
          </a:prstGeom>
          <a:noFill/>
          <a:ln/>
        </p:spPr>
        <p:txBody>
          <a:bodyPr wrap="square" lIns="0" tIns="0" rIns="0" bIns="0" rtlCol="0" anchor="t"/>
          <a:lstStyle/>
          <a:p>
            <a:pPr marL="0" indent="0" algn="l">
              <a:lnSpc>
                <a:spcPts val="5550"/>
              </a:lnSpc>
              <a:buNone/>
            </a:pPr>
            <a:r>
              <a:rPr lang="en-US" sz="4450" dirty="0">
                <a:solidFill>
                  <a:srgbClr val="312F2B"/>
                </a:solidFill>
                <a:latin typeface="Gelasio" pitchFamily="34" charset="0"/>
                <a:ea typeface="Gelasio" pitchFamily="34" charset="-122"/>
                <a:cs typeface="Gelasio" pitchFamily="34" charset="-120"/>
              </a:rPr>
              <a:t>Schémas Classiques en Modélisation Multidimensionnelle</a:t>
            </a:r>
            <a:endParaRPr lang="en-US" sz="4450" dirty="0"/>
          </a:p>
        </p:txBody>
      </p:sp>
      <p:sp>
        <p:nvSpPr>
          <p:cNvPr id="3" name="Text 1"/>
          <p:cNvSpPr/>
          <p:nvPr/>
        </p:nvSpPr>
        <p:spPr>
          <a:xfrm>
            <a:off x="793790" y="3523655"/>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312F2B"/>
                </a:solidFill>
                <a:latin typeface="Gelasio" pitchFamily="34" charset="0"/>
                <a:ea typeface="Gelasio" pitchFamily="34" charset="-122"/>
                <a:cs typeface="Gelasio" pitchFamily="34" charset="-120"/>
              </a:rPr>
              <a:t>Schéma en étoile</a:t>
            </a:r>
            <a:endParaRPr lang="en-US" sz="2200" dirty="0"/>
          </a:p>
        </p:txBody>
      </p:sp>
      <p:sp>
        <p:nvSpPr>
          <p:cNvPr id="4" name="Text 2"/>
          <p:cNvSpPr/>
          <p:nvPr/>
        </p:nvSpPr>
        <p:spPr>
          <a:xfrm>
            <a:off x="793790" y="4104799"/>
            <a:ext cx="6244709" cy="1088708"/>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Lato" pitchFamily="34" charset="0"/>
                <a:ea typeface="Lato" pitchFamily="34" charset="-122"/>
                <a:cs typeface="Lato" pitchFamily="34" charset="-120"/>
              </a:rPr>
              <a:t>Ce schéma présente une table des faits centrale connectée à plusieurs tables de dimensions. Sa simplicité offre une performance accrue pour les requêtes analytiques.</a:t>
            </a:r>
            <a:endParaRPr lang="en-US" sz="1750" dirty="0"/>
          </a:p>
        </p:txBody>
      </p:sp>
      <p:sp>
        <p:nvSpPr>
          <p:cNvPr id="5" name="Text 3"/>
          <p:cNvSpPr/>
          <p:nvPr/>
        </p:nvSpPr>
        <p:spPr>
          <a:xfrm>
            <a:off x="793790" y="5397579"/>
            <a:ext cx="6244709" cy="1088708"/>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Lato" pitchFamily="34" charset="0"/>
                <a:ea typeface="Lato" pitchFamily="34" charset="-122"/>
                <a:cs typeface="Lato" pitchFamily="34" charset="-120"/>
              </a:rPr>
              <a:t>L'organisation en étoile permet d'accéder rapidement aux données sans jointures complexes, ce qui accélère considérablement les analyses.</a:t>
            </a:r>
            <a:endParaRPr lang="en-US" sz="1750" dirty="0"/>
          </a:p>
        </p:txBody>
      </p:sp>
      <p:sp>
        <p:nvSpPr>
          <p:cNvPr id="6" name="Text 4"/>
          <p:cNvSpPr/>
          <p:nvPr/>
        </p:nvSpPr>
        <p:spPr>
          <a:xfrm>
            <a:off x="7599521" y="3523655"/>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312F2B"/>
                </a:solidFill>
                <a:latin typeface="Gelasio" pitchFamily="34" charset="0"/>
                <a:ea typeface="Gelasio" pitchFamily="34" charset="-122"/>
                <a:cs typeface="Gelasio" pitchFamily="34" charset="-120"/>
              </a:rPr>
              <a:t>Schéma en flocon</a:t>
            </a:r>
            <a:endParaRPr lang="en-US" sz="2200" dirty="0"/>
          </a:p>
        </p:txBody>
      </p:sp>
      <p:sp>
        <p:nvSpPr>
          <p:cNvPr id="7" name="Text 5"/>
          <p:cNvSpPr/>
          <p:nvPr/>
        </p:nvSpPr>
        <p:spPr>
          <a:xfrm>
            <a:off x="7599521" y="4104799"/>
            <a:ext cx="6244709" cy="1088708"/>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Lato" pitchFamily="34" charset="0"/>
                <a:ea typeface="Lato" pitchFamily="34" charset="-122"/>
                <a:cs typeface="Lato" pitchFamily="34" charset="-120"/>
              </a:rPr>
              <a:t>Il s'agit d'une extension du schéma en étoile où les dimensions sont normalisées. Cette approche réduit la redondance des données mais complexifie les requêtes.</a:t>
            </a:r>
            <a:endParaRPr lang="en-US" sz="1750" dirty="0"/>
          </a:p>
        </p:txBody>
      </p:sp>
      <p:sp>
        <p:nvSpPr>
          <p:cNvPr id="8" name="Text 6"/>
          <p:cNvSpPr/>
          <p:nvPr/>
        </p:nvSpPr>
        <p:spPr>
          <a:xfrm>
            <a:off x="7599521" y="5397579"/>
            <a:ext cx="6244709" cy="1088708"/>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Lato" pitchFamily="34" charset="0"/>
                <a:ea typeface="Lato" pitchFamily="34" charset="-122"/>
                <a:cs typeface="Lato" pitchFamily="34" charset="-120"/>
              </a:rPr>
              <a:t>Le schéma en flocon est particulièrement utile lorsque les dimensions comportent des hiérarchies complexes nécessitant une normalisation.</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62119" y="598765"/>
            <a:ext cx="12517517" cy="680442"/>
          </a:xfrm>
          <a:prstGeom prst="rect">
            <a:avLst/>
          </a:prstGeom>
          <a:noFill/>
          <a:ln/>
        </p:spPr>
        <p:txBody>
          <a:bodyPr wrap="none" lIns="0" tIns="0" rIns="0" bIns="0" rtlCol="0" anchor="t"/>
          <a:lstStyle/>
          <a:p>
            <a:pPr marL="0" indent="0" algn="l">
              <a:lnSpc>
                <a:spcPts val="5350"/>
              </a:lnSpc>
              <a:buNone/>
            </a:pPr>
            <a:r>
              <a:rPr lang="en-US" sz="4250" dirty="0">
                <a:solidFill>
                  <a:srgbClr val="312F2B"/>
                </a:solidFill>
                <a:latin typeface="Gelasio" pitchFamily="34" charset="0"/>
                <a:ea typeface="Gelasio" pitchFamily="34" charset="-122"/>
                <a:cs typeface="Gelasio" pitchFamily="34" charset="-120"/>
              </a:rPr>
              <a:t>Exemple Concret : Analyse des Ventes d'un Magasin</a:t>
            </a:r>
            <a:endParaRPr lang="en-US" sz="4250" dirty="0"/>
          </a:p>
        </p:txBody>
      </p:sp>
      <p:sp>
        <p:nvSpPr>
          <p:cNvPr id="3" name="Text 1"/>
          <p:cNvSpPr/>
          <p:nvPr/>
        </p:nvSpPr>
        <p:spPr>
          <a:xfrm>
            <a:off x="762119" y="1714619"/>
            <a:ext cx="13106162" cy="348377"/>
          </a:xfrm>
          <a:prstGeom prst="rect">
            <a:avLst/>
          </a:prstGeom>
          <a:noFill/>
          <a:ln/>
        </p:spPr>
        <p:txBody>
          <a:bodyPr wrap="none" lIns="0" tIns="0" rIns="0" bIns="0" rtlCol="0" anchor="t"/>
          <a:lstStyle/>
          <a:p>
            <a:pPr marL="0" indent="0" algn="l">
              <a:lnSpc>
                <a:spcPts val="2700"/>
              </a:lnSpc>
              <a:buNone/>
            </a:pPr>
            <a:r>
              <a:rPr lang="en-US" sz="1700" dirty="0">
                <a:solidFill>
                  <a:srgbClr val="272525"/>
                </a:solidFill>
                <a:latin typeface="Lato" pitchFamily="34" charset="0"/>
                <a:ea typeface="Lato" pitchFamily="34" charset="-122"/>
                <a:cs typeface="Lato" pitchFamily="34" charset="-120"/>
              </a:rPr>
              <a:t>Une entreprise de vente au détail souhaite analyser ses performances commerciales à travers un modèle multidimensionnel.</a:t>
            </a:r>
            <a:endParaRPr lang="en-US" sz="1700" dirty="0"/>
          </a:p>
        </p:txBody>
      </p:sp>
      <p:sp>
        <p:nvSpPr>
          <p:cNvPr id="4" name="Text 2"/>
          <p:cNvSpPr/>
          <p:nvPr/>
        </p:nvSpPr>
        <p:spPr>
          <a:xfrm>
            <a:off x="2299692" y="2963466"/>
            <a:ext cx="2721888" cy="340162"/>
          </a:xfrm>
          <a:prstGeom prst="rect">
            <a:avLst/>
          </a:prstGeom>
          <a:noFill/>
          <a:ln/>
        </p:spPr>
        <p:txBody>
          <a:bodyPr wrap="none" lIns="0" tIns="0" rIns="0" bIns="0" rtlCol="0" anchor="t"/>
          <a:lstStyle/>
          <a:p>
            <a:pPr marL="0" indent="0" algn="r">
              <a:lnSpc>
                <a:spcPts val="2650"/>
              </a:lnSpc>
              <a:buNone/>
            </a:pPr>
            <a:r>
              <a:rPr lang="en-US" sz="2100" dirty="0">
                <a:solidFill>
                  <a:srgbClr val="272525"/>
                </a:solidFill>
                <a:latin typeface="Gelasio" pitchFamily="34" charset="0"/>
                <a:ea typeface="Gelasio" pitchFamily="34" charset="-122"/>
                <a:cs typeface="Gelasio" pitchFamily="34" charset="-120"/>
              </a:rPr>
              <a:t>Dimension Temps</a:t>
            </a:r>
            <a:endParaRPr lang="en-US" sz="2100" dirty="0"/>
          </a:p>
        </p:txBody>
      </p:sp>
      <p:sp>
        <p:nvSpPr>
          <p:cNvPr id="5" name="Text 3"/>
          <p:cNvSpPr/>
          <p:nvPr/>
        </p:nvSpPr>
        <p:spPr>
          <a:xfrm>
            <a:off x="762119" y="3434239"/>
            <a:ext cx="4259461" cy="348377"/>
          </a:xfrm>
          <a:prstGeom prst="rect">
            <a:avLst/>
          </a:prstGeom>
          <a:noFill/>
          <a:ln/>
        </p:spPr>
        <p:txBody>
          <a:bodyPr wrap="none" lIns="0" tIns="0" rIns="0" bIns="0" rtlCol="0" anchor="t"/>
          <a:lstStyle/>
          <a:p>
            <a:pPr marL="0" indent="0" algn="r">
              <a:lnSpc>
                <a:spcPts val="2700"/>
              </a:lnSpc>
              <a:buNone/>
            </a:pPr>
            <a:r>
              <a:rPr lang="en-US" sz="1700" dirty="0">
                <a:solidFill>
                  <a:srgbClr val="272525"/>
                </a:solidFill>
                <a:latin typeface="Lato" pitchFamily="34" charset="0"/>
                <a:ea typeface="Lato" pitchFamily="34" charset="-122"/>
                <a:cs typeface="Lato" pitchFamily="34" charset="-120"/>
              </a:rPr>
              <a:t>Jour, Mois, Année</a:t>
            </a:r>
            <a:endParaRPr lang="en-US" sz="1700" dirty="0"/>
          </a:p>
        </p:txBody>
      </p:sp>
      <p:pic>
        <p:nvPicPr>
          <p:cNvPr id="6" name="Image 0" descr="preencoded.png"/>
          <p:cNvPicPr>
            <a:picLocks noChangeAspect="1"/>
          </p:cNvPicPr>
          <p:nvPr/>
        </p:nvPicPr>
        <p:blipFill>
          <a:blip r:embed="rId3"/>
          <a:stretch>
            <a:fillRect/>
          </a:stretch>
        </p:blipFill>
        <p:spPr>
          <a:xfrm>
            <a:off x="5021580" y="2307908"/>
            <a:ext cx="4587121" cy="4587121"/>
          </a:xfrm>
          <a:prstGeom prst="rect">
            <a:avLst/>
          </a:prstGeom>
        </p:spPr>
      </p:pic>
      <p:pic>
        <p:nvPicPr>
          <p:cNvPr id="7" name="Image 1" descr="preencoded.png"/>
          <p:cNvPicPr>
            <a:picLocks noChangeAspect="1"/>
          </p:cNvPicPr>
          <p:nvPr/>
        </p:nvPicPr>
        <p:blipFill>
          <a:blip r:embed="rId4"/>
          <a:stretch>
            <a:fillRect/>
          </a:stretch>
        </p:blipFill>
        <p:spPr>
          <a:xfrm>
            <a:off x="6326743" y="3574852"/>
            <a:ext cx="306110" cy="382667"/>
          </a:xfrm>
          <a:prstGeom prst="rect">
            <a:avLst/>
          </a:prstGeom>
        </p:spPr>
      </p:pic>
      <p:sp>
        <p:nvSpPr>
          <p:cNvPr id="8" name="Text 4"/>
          <p:cNvSpPr/>
          <p:nvPr/>
        </p:nvSpPr>
        <p:spPr>
          <a:xfrm>
            <a:off x="9608701" y="2963466"/>
            <a:ext cx="2721888" cy="340162"/>
          </a:xfrm>
          <a:prstGeom prst="rect">
            <a:avLst/>
          </a:prstGeom>
          <a:noFill/>
          <a:ln/>
        </p:spPr>
        <p:txBody>
          <a:bodyPr wrap="none" lIns="0" tIns="0" rIns="0" bIns="0" rtlCol="0" anchor="t"/>
          <a:lstStyle/>
          <a:p>
            <a:pPr marL="0" indent="0" algn="l">
              <a:lnSpc>
                <a:spcPts val="2650"/>
              </a:lnSpc>
              <a:buNone/>
            </a:pPr>
            <a:r>
              <a:rPr lang="en-US" sz="2100" dirty="0">
                <a:solidFill>
                  <a:srgbClr val="272525"/>
                </a:solidFill>
                <a:latin typeface="Gelasio" pitchFamily="34" charset="0"/>
                <a:ea typeface="Gelasio" pitchFamily="34" charset="-122"/>
                <a:cs typeface="Gelasio" pitchFamily="34" charset="-120"/>
              </a:rPr>
              <a:t>Dimension Produit</a:t>
            </a:r>
            <a:endParaRPr lang="en-US" sz="2100" dirty="0"/>
          </a:p>
        </p:txBody>
      </p:sp>
      <p:sp>
        <p:nvSpPr>
          <p:cNvPr id="9" name="Text 5"/>
          <p:cNvSpPr/>
          <p:nvPr/>
        </p:nvSpPr>
        <p:spPr>
          <a:xfrm>
            <a:off x="9608701" y="3434239"/>
            <a:ext cx="4259580" cy="348377"/>
          </a:xfrm>
          <a:prstGeom prst="rect">
            <a:avLst/>
          </a:prstGeom>
          <a:noFill/>
          <a:ln/>
        </p:spPr>
        <p:txBody>
          <a:bodyPr wrap="none" lIns="0" tIns="0" rIns="0" bIns="0" rtlCol="0" anchor="t"/>
          <a:lstStyle/>
          <a:p>
            <a:pPr marL="0" indent="0" algn="l">
              <a:lnSpc>
                <a:spcPts val="2700"/>
              </a:lnSpc>
              <a:buNone/>
            </a:pPr>
            <a:r>
              <a:rPr lang="en-US" sz="1700" dirty="0">
                <a:solidFill>
                  <a:srgbClr val="272525"/>
                </a:solidFill>
                <a:latin typeface="Lato" pitchFamily="34" charset="0"/>
                <a:ea typeface="Lato" pitchFamily="34" charset="-122"/>
                <a:cs typeface="Lato" pitchFamily="34" charset="-120"/>
              </a:rPr>
              <a:t>Nom, Catégorie, Prix unitaire</a:t>
            </a:r>
            <a:endParaRPr lang="en-US" sz="1700" dirty="0"/>
          </a:p>
        </p:txBody>
      </p:sp>
      <p:pic>
        <p:nvPicPr>
          <p:cNvPr id="10" name="Image 2" descr="preencoded.png"/>
          <p:cNvPicPr>
            <a:picLocks noChangeAspect="1"/>
          </p:cNvPicPr>
          <p:nvPr/>
        </p:nvPicPr>
        <p:blipFill>
          <a:blip r:embed="rId5"/>
          <a:stretch>
            <a:fillRect/>
          </a:stretch>
        </p:blipFill>
        <p:spPr>
          <a:xfrm>
            <a:off x="5021580" y="2307908"/>
            <a:ext cx="4587121" cy="4587121"/>
          </a:xfrm>
          <a:prstGeom prst="rect">
            <a:avLst/>
          </a:prstGeom>
        </p:spPr>
      </p:pic>
      <p:pic>
        <p:nvPicPr>
          <p:cNvPr id="11" name="Image 3" descr="preencoded.png"/>
          <p:cNvPicPr>
            <a:picLocks noChangeAspect="1"/>
          </p:cNvPicPr>
          <p:nvPr/>
        </p:nvPicPr>
        <p:blipFill>
          <a:blip r:embed="rId6"/>
          <a:stretch>
            <a:fillRect/>
          </a:stretch>
        </p:blipFill>
        <p:spPr>
          <a:xfrm>
            <a:off x="7997190" y="3574852"/>
            <a:ext cx="306110" cy="382667"/>
          </a:xfrm>
          <a:prstGeom prst="rect">
            <a:avLst/>
          </a:prstGeom>
        </p:spPr>
      </p:pic>
      <p:sp>
        <p:nvSpPr>
          <p:cNvPr id="12" name="Text 6"/>
          <p:cNvSpPr/>
          <p:nvPr/>
        </p:nvSpPr>
        <p:spPr>
          <a:xfrm>
            <a:off x="9608701" y="5420320"/>
            <a:ext cx="2721888" cy="340162"/>
          </a:xfrm>
          <a:prstGeom prst="rect">
            <a:avLst/>
          </a:prstGeom>
          <a:noFill/>
          <a:ln/>
        </p:spPr>
        <p:txBody>
          <a:bodyPr wrap="none" lIns="0" tIns="0" rIns="0" bIns="0" rtlCol="0" anchor="t"/>
          <a:lstStyle/>
          <a:p>
            <a:pPr marL="0" indent="0" algn="l">
              <a:lnSpc>
                <a:spcPts val="2650"/>
              </a:lnSpc>
              <a:buNone/>
            </a:pPr>
            <a:r>
              <a:rPr lang="en-US" sz="2100" dirty="0">
                <a:solidFill>
                  <a:srgbClr val="272525"/>
                </a:solidFill>
                <a:latin typeface="Gelasio" pitchFamily="34" charset="0"/>
                <a:ea typeface="Gelasio" pitchFamily="34" charset="-122"/>
                <a:cs typeface="Gelasio" pitchFamily="34" charset="-120"/>
              </a:rPr>
              <a:t>Dimension Magasin</a:t>
            </a:r>
            <a:endParaRPr lang="en-US" sz="2100" dirty="0"/>
          </a:p>
        </p:txBody>
      </p:sp>
      <p:sp>
        <p:nvSpPr>
          <p:cNvPr id="13" name="Text 7"/>
          <p:cNvSpPr/>
          <p:nvPr/>
        </p:nvSpPr>
        <p:spPr>
          <a:xfrm>
            <a:off x="9608701" y="5891093"/>
            <a:ext cx="4259580" cy="348377"/>
          </a:xfrm>
          <a:prstGeom prst="rect">
            <a:avLst/>
          </a:prstGeom>
          <a:noFill/>
          <a:ln/>
        </p:spPr>
        <p:txBody>
          <a:bodyPr wrap="none" lIns="0" tIns="0" rIns="0" bIns="0" rtlCol="0" anchor="t"/>
          <a:lstStyle/>
          <a:p>
            <a:pPr marL="0" indent="0" algn="l">
              <a:lnSpc>
                <a:spcPts val="2700"/>
              </a:lnSpc>
              <a:buNone/>
            </a:pPr>
            <a:r>
              <a:rPr lang="en-US" sz="1700" dirty="0">
                <a:solidFill>
                  <a:srgbClr val="272525"/>
                </a:solidFill>
                <a:latin typeface="Lato" pitchFamily="34" charset="0"/>
                <a:ea typeface="Lato" pitchFamily="34" charset="-122"/>
                <a:cs typeface="Lato" pitchFamily="34" charset="-120"/>
              </a:rPr>
              <a:t>Nom, Ville, Région</a:t>
            </a:r>
            <a:endParaRPr lang="en-US" sz="1700" dirty="0"/>
          </a:p>
        </p:txBody>
      </p:sp>
      <p:pic>
        <p:nvPicPr>
          <p:cNvPr id="14" name="Image 4" descr="preencoded.png"/>
          <p:cNvPicPr>
            <a:picLocks noChangeAspect="1"/>
          </p:cNvPicPr>
          <p:nvPr/>
        </p:nvPicPr>
        <p:blipFill>
          <a:blip r:embed="rId7"/>
          <a:stretch>
            <a:fillRect/>
          </a:stretch>
        </p:blipFill>
        <p:spPr>
          <a:xfrm>
            <a:off x="5021580" y="2307908"/>
            <a:ext cx="4587121" cy="4587121"/>
          </a:xfrm>
          <a:prstGeom prst="rect">
            <a:avLst/>
          </a:prstGeom>
        </p:spPr>
      </p:pic>
      <p:pic>
        <p:nvPicPr>
          <p:cNvPr id="15" name="Image 5" descr="preencoded.png"/>
          <p:cNvPicPr>
            <a:picLocks noChangeAspect="1"/>
          </p:cNvPicPr>
          <p:nvPr/>
        </p:nvPicPr>
        <p:blipFill>
          <a:blip r:embed="rId8"/>
          <a:stretch>
            <a:fillRect/>
          </a:stretch>
        </p:blipFill>
        <p:spPr>
          <a:xfrm>
            <a:off x="7997190" y="5245298"/>
            <a:ext cx="306110" cy="382667"/>
          </a:xfrm>
          <a:prstGeom prst="rect">
            <a:avLst/>
          </a:prstGeom>
        </p:spPr>
      </p:pic>
      <p:sp>
        <p:nvSpPr>
          <p:cNvPr id="16" name="Text 8"/>
          <p:cNvSpPr/>
          <p:nvPr/>
        </p:nvSpPr>
        <p:spPr>
          <a:xfrm>
            <a:off x="2299692" y="5420320"/>
            <a:ext cx="2721888" cy="340162"/>
          </a:xfrm>
          <a:prstGeom prst="rect">
            <a:avLst/>
          </a:prstGeom>
          <a:noFill/>
          <a:ln/>
        </p:spPr>
        <p:txBody>
          <a:bodyPr wrap="none" lIns="0" tIns="0" rIns="0" bIns="0" rtlCol="0" anchor="t"/>
          <a:lstStyle/>
          <a:p>
            <a:pPr marL="0" indent="0" algn="r">
              <a:lnSpc>
                <a:spcPts val="2650"/>
              </a:lnSpc>
              <a:buNone/>
            </a:pPr>
            <a:r>
              <a:rPr lang="en-US" sz="2100" dirty="0">
                <a:solidFill>
                  <a:srgbClr val="272525"/>
                </a:solidFill>
                <a:latin typeface="Gelasio" pitchFamily="34" charset="0"/>
                <a:ea typeface="Gelasio" pitchFamily="34" charset="-122"/>
                <a:cs typeface="Gelasio" pitchFamily="34" charset="-120"/>
              </a:rPr>
              <a:t>Dimension Client</a:t>
            </a:r>
            <a:endParaRPr lang="en-US" sz="2100" dirty="0"/>
          </a:p>
        </p:txBody>
      </p:sp>
      <p:sp>
        <p:nvSpPr>
          <p:cNvPr id="17" name="Text 9"/>
          <p:cNvSpPr/>
          <p:nvPr/>
        </p:nvSpPr>
        <p:spPr>
          <a:xfrm>
            <a:off x="762119" y="5891093"/>
            <a:ext cx="4259461" cy="348377"/>
          </a:xfrm>
          <a:prstGeom prst="rect">
            <a:avLst/>
          </a:prstGeom>
          <a:noFill/>
          <a:ln/>
        </p:spPr>
        <p:txBody>
          <a:bodyPr wrap="none" lIns="0" tIns="0" rIns="0" bIns="0" rtlCol="0" anchor="t"/>
          <a:lstStyle/>
          <a:p>
            <a:pPr marL="0" indent="0" algn="r">
              <a:lnSpc>
                <a:spcPts val="2700"/>
              </a:lnSpc>
              <a:buNone/>
            </a:pPr>
            <a:r>
              <a:rPr lang="en-US" sz="1700" dirty="0">
                <a:solidFill>
                  <a:srgbClr val="272525"/>
                </a:solidFill>
                <a:latin typeface="Lato" pitchFamily="34" charset="0"/>
                <a:ea typeface="Lato" pitchFamily="34" charset="-122"/>
                <a:cs typeface="Lato" pitchFamily="34" charset="-120"/>
              </a:rPr>
              <a:t>ID, Âge, Catégorie socio-économique</a:t>
            </a:r>
            <a:endParaRPr lang="en-US" sz="1700" dirty="0"/>
          </a:p>
        </p:txBody>
      </p:sp>
      <p:pic>
        <p:nvPicPr>
          <p:cNvPr id="18" name="Image 6" descr="preencoded.png"/>
          <p:cNvPicPr>
            <a:picLocks noChangeAspect="1"/>
          </p:cNvPicPr>
          <p:nvPr/>
        </p:nvPicPr>
        <p:blipFill>
          <a:blip r:embed="rId9"/>
          <a:stretch>
            <a:fillRect/>
          </a:stretch>
        </p:blipFill>
        <p:spPr>
          <a:xfrm>
            <a:off x="5021580" y="2307908"/>
            <a:ext cx="4587121" cy="4587121"/>
          </a:xfrm>
          <a:prstGeom prst="rect">
            <a:avLst/>
          </a:prstGeom>
        </p:spPr>
      </p:pic>
      <p:pic>
        <p:nvPicPr>
          <p:cNvPr id="19" name="Image 7" descr="preencoded.png"/>
          <p:cNvPicPr>
            <a:picLocks noChangeAspect="1"/>
          </p:cNvPicPr>
          <p:nvPr/>
        </p:nvPicPr>
        <p:blipFill>
          <a:blip r:embed="rId10"/>
          <a:stretch>
            <a:fillRect/>
          </a:stretch>
        </p:blipFill>
        <p:spPr>
          <a:xfrm>
            <a:off x="6326743" y="5245298"/>
            <a:ext cx="306110" cy="382667"/>
          </a:xfrm>
          <a:prstGeom prst="rect">
            <a:avLst/>
          </a:prstGeom>
        </p:spPr>
      </p:pic>
      <p:sp>
        <p:nvSpPr>
          <p:cNvPr id="20" name="Text 10"/>
          <p:cNvSpPr/>
          <p:nvPr/>
        </p:nvSpPr>
        <p:spPr>
          <a:xfrm>
            <a:off x="762119" y="7139940"/>
            <a:ext cx="13106162" cy="696754"/>
          </a:xfrm>
          <a:prstGeom prst="rect">
            <a:avLst/>
          </a:prstGeom>
          <a:noFill/>
          <a:ln/>
        </p:spPr>
        <p:txBody>
          <a:bodyPr wrap="square" lIns="0" tIns="0" rIns="0" bIns="0" rtlCol="0" anchor="t"/>
          <a:lstStyle/>
          <a:p>
            <a:pPr marL="0" indent="0" algn="l">
              <a:lnSpc>
                <a:spcPts val="2700"/>
              </a:lnSpc>
              <a:buNone/>
            </a:pPr>
            <a:r>
              <a:rPr lang="en-US" sz="1700" dirty="0">
                <a:solidFill>
                  <a:srgbClr val="272525"/>
                </a:solidFill>
                <a:latin typeface="Lato" pitchFamily="34" charset="0"/>
                <a:ea typeface="Lato" pitchFamily="34" charset="-122"/>
                <a:cs typeface="Lato" pitchFamily="34" charset="-120"/>
              </a:rPr>
              <a:t>Au centre de ces dimensions se trouve la table des faits "Ventes" qui contient les mesures comme le montant total des ventes et le nombre d'unités vendues, ainsi que les clés étrangères vers chaque dimension.</a:t>
            </a:r>
            <a:endParaRPr lang="en-US" sz="17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921068"/>
            <a:ext cx="6462474" cy="708779"/>
          </a:xfrm>
          <a:prstGeom prst="rect">
            <a:avLst/>
          </a:prstGeom>
          <a:noFill/>
          <a:ln/>
        </p:spPr>
        <p:txBody>
          <a:bodyPr wrap="none" lIns="0" tIns="0" rIns="0" bIns="0" rtlCol="0" anchor="t"/>
          <a:lstStyle/>
          <a:p>
            <a:pPr marL="0" indent="0" algn="l">
              <a:lnSpc>
                <a:spcPts val="5550"/>
              </a:lnSpc>
              <a:buNone/>
            </a:pPr>
            <a:r>
              <a:rPr lang="en-US" sz="4450" dirty="0">
                <a:solidFill>
                  <a:srgbClr val="312F2B"/>
                </a:solidFill>
                <a:latin typeface="Gelasio" pitchFamily="34" charset="0"/>
                <a:ea typeface="Gelasio" pitchFamily="34" charset="-122"/>
                <a:cs typeface="Gelasio" pitchFamily="34" charset="-120"/>
              </a:rPr>
              <a:t>Avantages et Applications</a:t>
            </a:r>
            <a:endParaRPr lang="en-US" sz="4450" dirty="0"/>
          </a:p>
        </p:txBody>
      </p:sp>
      <p:sp>
        <p:nvSpPr>
          <p:cNvPr id="4" name="Shape 1"/>
          <p:cNvSpPr/>
          <p:nvPr/>
        </p:nvSpPr>
        <p:spPr>
          <a:xfrm>
            <a:off x="793790" y="2225159"/>
            <a:ext cx="510302" cy="510302"/>
          </a:xfrm>
          <a:prstGeom prst="roundRect">
            <a:avLst>
              <a:gd name="adj" fmla="val 18669"/>
            </a:avLst>
          </a:prstGeom>
          <a:solidFill>
            <a:srgbClr val="E8E8E3"/>
          </a:solidFill>
          <a:ln w="7620">
            <a:solidFill>
              <a:srgbClr val="CECEC9"/>
            </a:solidFill>
            <a:prstDash val="solid"/>
          </a:ln>
        </p:spPr>
        <p:txBody>
          <a:bodyPr/>
          <a:lstStyle/>
          <a:p>
            <a:endParaRPr lang="fr-CA"/>
          </a:p>
        </p:txBody>
      </p:sp>
      <p:pic>
        <p:nvPicPr>
          <p:cNvPr id="5" name="Image 1" descr="preencoded.png"/>
          <p:cNvPicPr>
            <a:picLocks noChangeAspect="1"/>
          </p:cNvPicPr>
          <p:nvPr/>
        </p:nvPicPr>
        <p:blipFill>
          <a:blip r:embed="rId4"/>
          <a:stretch>
            <a:fillRect/>
          </a:stretch>
        </p:blipFill>
        <p:spPr>
          <a:xfrm>
            <a:off x="878860" y="2267664"/>
            <a:ext cx="340162" cy="425291"/>
          </a:xfrm>
          <a:prstGeom prst="rect">
            <a:avLst/>
          </a:prstGeom>
        </p:spPr>
      </p:pic>
      <p:sp>
        <p:nvSpPr>
          <p:cNvPr id="6" name="Text 2"/>
          <p:cNvSpPr/>
          <p:nvPr/>
        </p:nvSpPr>
        <p:spPr>
          <a:xfrm>
            <a:off x="1530906" y="2225159"/>
            <a:ext cx="2927747" cy="708660"/>
          </a:xfrm>
          <a:prstGeom prst="rect">
            <a:avLst/>
          </a:prstGeom>
          <a:noFill/>
          <a:ln/>
        </p:spPr>
        <p:txBody>
          <a:bodyPr wrap="square" lIns="0" tIns="0" rIns="0" bIns="0" rtlCol="0" anchor="t"/>
          <a:lstStyle/>
          <a:p>
            <a:pPr marL="0" indent="0" algn="l">
              <a:lnSpc>
                <a:spcPts val="2750"/>
              </a:lnSpc>
              <a:buNone/>
            </a:pPr>
            <a:r>
              <a:rPr lang="en-US" sz="2200" dirty="0">
                <a:solidFill>
                  <a:srgbClr val="272525"/>
                </a:solidFill>
                <a:latin typeface="Gelasio" pitchFamily="34" charset="0"/>
                <a:ea typeface="Gelasio" pitchFamily="34" charset="-122"/>
                <a:cs typeface="Gelasio" pitchFamily="34" charset="-120"/>
              </a:rPr>
              <a:t>Performance Analytique</a:t>
            </a:r>
            <a:endParaRPr lang="en-US" sz="2200" dirty="0"/>
          </a:p>
        </p:txBody>
      </p:sp>
      <p:sp>
        <p:nvSpPr>
          <p:cNvPr id="7" name="Text 3"/>
          <p:cNvSpPr/>
          <p:nvPr/>
        </p:nvSpPr>
        <p:spPr>
          <a:xfrm>
            <a:off x="1530906" y="3069908"/>
            <a:ext cx="2927747" cy="2177415"/>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Lato" pitchFamily="34" charset="0"/>
                <a:ea typeface="Lato" pitchFamily="34" charset="-122"/>
                <a:cs typeface="Lato" pitchFamily="34" charset="-120"/>
              </a:rPr>
              <a:t>Accélère considérablement les analyses grâce aux index optimisés et aux agrégations pré-calculées, permettant des requêtes complexes en temps réel.</a:t>
            </a:r>
            <a:endParaRPr lang="en-US" sz="1750" dirty="0"/>
          </a:p>
        </p:txBody>
      </p:sp>
      <p:sp>
        <p:nvSpPr>
          <p:cNvPr id="8" name="Shape 4"/>
          <p:cNvSpPr/>
          <p:nvPr/>
        </p:nvSpPr>
        <p:spPr>
          <a:xfrm>
            <a:off x="4685467" y="2225159"/>
            <a:ext cx="510302" cy="510302"/>
          </a:xfrm>
          <a:prstGeom prst="roundRect">
            <a:avLst>
              <a:gd name="adj" fmla="val 18669"/>
            </a:avLst>
          </a:prstGeom>
          <a:solidFill>
            <a:srgbClr val="E8E8E3"/>
          </a:solidFill>
          <a:ln w="7620">
            <a:solidFill>
              <a:srgbClr val="CECEC9"/>
            </a:solidFill>
            <a:prstDash val="solid"/>
          </a:ln>
        </p:spPr>
        <p:txBody>
          <a:bodyPr/>
          <a:lstStyle/>
          <a:p>
            <a:endParaRPr lang="fr-CA"/>
          </a:p>
        </p:txBody>
      </p:sp>
      <p:pic>
        <p:nvPicPr>
          <p:cNvPr id="9" name="Image 2" descr="preencoded.png"/>
          <p:cNvPicPr>
            <a:picLocks noChangeAspect="1"/>
          </p:cNvPicPr>
          <p:nvPr/>
        </p:nvPicPr>
        <p:blipFill>
          <a:blip r:embed="rId5"/>
          <a:stretch>
            <a:fillRect/>
          </a:stretch>
        </p:blipFill>
        <p:spPr>
          <a:xfrm>
            <a:off x="4770537" y="2267664"/>
            <a:ext cx="340162" cy="425291"/>
          </a:xfrm>
          <a:prstGeom prst="rect">
            <a:avLst/>
          </a:prstGeom>
        </p:spPr>
      </p:pic>
      <p:sp>
        <p:nvSpPr>
          <p:cNvPr id="10" name="Text 5"/>
          <p:cNvSpPr/>
          <p:nvPr/>
        </p:nvSpPr>
        <p:spPr>
          <a:xfrm>
            <a:off x="5422583" y="2225159"/>
            <a:ext cx="2881789" cy="354330"/>
          </a:xfrm>
          <a:prstGeom prst="rect">
            <a:avLst/>
          </a:prstGeom>
          <a:noFill/>
          <a:ln/>
        </p:spPr>
        <p:txBody>
          <a:bodyPr wrap="none" lIns="0" tIns="0" rIns="0" bIns="0" rtlCol="0" anchor="t"/>
          <a:lstStyle/>
          <a:p>
            <a:pPr marL="0" indent="0" algn="l">
              <a:lnSpc>
                <a:spcPts val="2750"/>
              </a:lnSpc>
              <a:buNone/>
            </a:pPr>
            <a:r>
              <a:rPr lang="en-US" sz="2200" dirty="0">
                <a:solidFill>
                  <a:srgbClr val="272525"/>
                </a:solidFill>
                <a:latin typeface="Gelasio" pitchFamily="34" charset="0"/>
                <a:ea typeface="Gelasio" pitchFamily="34" charset="-122"/>
                <a:cs typeface="Gelasio" pitchFamily="34" charset="-120"/>
              </a:rPr>
              <a:t>Simplicité d'Utilisation</a:t>
            </a:r>
            <a:endParaRPr lang="en-US" sz="2200" dirty="0"/>
          </a:p>
        </p:txBody>
      </p:sp>
      <p:sp>
        <p:nvSpPr>
          <p:cNvPr id="11" name="Text 6"/>
          <p:cNvSpPr/>
          <p:nvPr/>
        </p:nvSpPr>
        <p:spPr>
          <a:xfrm>
            <a:off x="5422583" y="2715578"/>
            <a:ext cx="2927747" cy="2177415"/>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Lato" pitchFamily="34" charset="0"/>
                <a:ea typeface="Lato" pitchFamily="34" charset="-122"/>
                <a:cs typeface="Lato" pitchFamily="34" charset="-120"/>
              </a:rPr>
              <a:t>Simplifie la compréhension des données pour les utilisateurs métiers, facilitant l'exploration et l'analyse sans connaissances techniques avancées.</a:t>
            </a:r>
            <a:endParaRPr lang="en-US" sz="1750" dirty="0"/>
          </a:p>
        </p:txBody>
      </p:sp>
      <p:sp>
        <p:nvSpPr>
          <p:cNvPr id="12" name="Shape 7"/>
          <p:cNvSpPr/>
          <p:nvPr/>
        </p:nvSpPr>
        <p:spPr>
          <a:xfrm>
            <a:off x="793790" y="5729288"/>
            <a:ext cx="510302" cy="510302"/>
          </a:xfrm>
          <a:prstGeom prst="roundRect">
            <a:avLst>
              <a:gd name="adj" fmla="val 18669"/>
            </a:avLst>
          </a:prstGeom>
          <a:solidFill>
            <a:srgbClr val="E8E8E3"/>
          </a:solidFill>
          <a:ln w="7620">
            <a:solidFill>
              <a:srgbClr val="CECEC9"/>
            </a:solidFill>
            <a:prstDash val="solid"/>
          </a:ln>
        </p:spPr>
        <p:txBody>
          <a:bodyPr/>
          <a:lstStyle/>
          <a:p>
            <a:endParaRPr lang="fr-CA"/>
          </a:p>
        </p:txBody>
      </p:sp>
      <p:pic>
        <p:nvPicPr>
          <p:cNvPr id="13" name="Image 3" descr="preencoded.png"/>
          <p:cNvPicPr>
            <a:picLocks noChangeAspect="1"/>
          </p:cNvPicPr>
          <p:nvPr/>
        </p:nvPicPr>
        <p:blipFill>
          <a:blip r:embed="rId6"/>
          <a:stretch>
            <a:fillRect/>
          </a:stretch>
        </p:blipFill>
        <p:spPr>
          <a:xfrm>
            <a:off x="878860" y="5771793"/>
            <a:ext cx="340162" cy="425291"/>
          </a:xfrm>
          <a:prstGeom prst="rect">
            <a:avLst/>
          </a:prstGeom>
        </p:spPr>
      </p:pic>
      <p:sp>
        <p:nvSpPr>
          <p:cNvPr id="14" name="Text 8"/>
          <p:cNvSpPr/>
          <p:nvPr/>
        </p:nvSpPr>
        <p:spPr>
          <a:xfrm>
            <a:off x="1530906" y="5729288"/>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272525"/>
                </a:solidFill>
                <a:latin typeface="Gelasio" pitchFamily="34" charset="0"/>
                <a:ea typeface="Gelasio" pitchFamily="34" charset="-122"/>
                <a:cs typeface="Gelasio" pitchFamily="34" charset="-120"/>
              </a:rPr>
              <a:t>Applications Diverses</a:t>
            </a:r>
            <a:endParaRPr lang="en-US" sz="2200" dirty="0"/>
          </a:p>
        </p:txBody>
      </p:sp>
      <p:sp>
        <p:nvSpPr>
          <p:cNvPr id="15" name="Text 9"/>
          <p:cNvSpPr/>
          <p:nvPr/>
        </p:nvSpPr>
        <p:spPr>
          <a:xfrm>
            <a:off x="1530906" y="6219706"/>
            <a:ext cx="6819305" cy="1088708"/>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Lato" pitchFamily="34" charset="0"/>
                <a:ea typeface="Lato" pitchFamily="34" charset="-122"/>
                <a:cs typeface="Lato" pitchFamily="34" charset="-120"/>
              </a:rPr>
              <a:t>Essentiel pour le reporting, les tableaux de bord interactifs et l'analytique avancée, permettant aux entreprises de prendre des décisions éclairées.</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31624"/>
          </a:xfrm>
          <a:prstGeom prst="rect">
            <a:avLst/>
          </a:prstGeom>
        </p:spPr>
      </p:pic>
      <p:sp>
        <p:nvSpPr>
          <p:cNvPr id="3" name="Text 0"/>
          <p:cNvSpPr/>
          <p:nvPr/>
        </p:nvSpPr>
        <p:spPr>
          <a:xfrm>
            <a:off x="780812" y="613529"/>
            <a:ext cx="7582376" cy="2091690"/>
          </a:xfrm>
          <a:prstGeom prst="rect">
            <a:avLst/>
          </a:prstGeom>
          <a:noFill/>
          <a:ln/>
        </p:spPr>
        <p:txBody>
          <a:bodyPr wrap="square" lIns="0" tIns="0" rIns="0" bIns="0" rtlCol="0" anchor="t"/>
          <a:lstStyle/>
          <a:p>
            <a:pPr marL="0" indent="0" algn="l">
              <a:lnSpc>
                <a:spcPts val="5450"/>
              </a:lnSpc>
              <a:buNone/>
            </a:pPr>
            <a:r>
              <a:rPr lang="en-US" sz="4350" dirty="0">
                <a:solidFill>
                  <a:srgbClr val="312F2B"/>
                </a:solidFill>
                <a:latin typeface="Gelasio" pitchFamily="34" charset="0"/>
                <a:ea typeface="Gelasio" pitchFamily="34" charset="-122"/>
                <a:cs typeface="Gelasio" pitchFamily="34" charset="-120"/>
              </a:rPr>
              <a:t>Différence entre Modèle Relationnel et Multidimensionnel</a:t>
            </a:r>
            <a:endParaRPr lang="en-US" sz="4350" dirty="0"/>
          </a:p>
        </p:txBody>
      </p:sp>
      <p:sp>
        <p:nvSpPr>
          <p:cNvPr id="4" name="Shape 1"/>
          <p:cNvSpPr/>
          <p:nvPr/>
        </p:nvSpPr>
        <p:spPr>
          <a:xfrm>
            <a:off x="1031796" y="3039785"/>
            <a:ext cx="30480" cy="4578310"/>
          </a:xfrm>
          <a:prstGeom prst="roundRect">
            <a:avLst>
              <a:gd name="adj" fmla="val 307434"/>
            </a:avLst>
          </a:prstGeom>
          <a:solidFill>
            <a:srgbClr val="CECEC9"/>
          </a:solidFill>
          <a:ln/>
        </p:spPr>
        <p:txBody>
          <a:bodyPr/>
          <a:lstStyle/>
          <a:p>
            <a:endParaRPr lang="fr-CA"/>
          </a:p>
        </p:txBody>
      </p:sp>
      <p:sp>
        <p:nvSpPr>
          <p:cNvPr id="5" name="Shape 2"/>
          <p:cNvSpPr/>
          <p:nvPr/>
        </p:nvSpPr>
        <p:spPr>
          <a:xfrm>
            <a:off x="1252299" y="3526512"/>
            <a:ext cx="669250" cy="30480"/>
          </a:xfrm>
          <a:prstGeom prst="roundRect">
            <a:avLst>
              <a:gd name="adj" fmla="val 307434"/>
            </a:avLst>
          </a:prstGeom>
          <a:solidFill>
            <a:srgbClr val="CECEC9"/>
          </a:solidFill>
          <a:ln/>
        </p:spPr>
        <p:txBody>
          <a:bodyPr/>
          <a:lstStyle/>
          <a:p>
            <a:endParaRPr lang="fr-CA"/>
          </a:p>
        </p:txBody>
      </p:sp>
      <p:sp>
        <p:nvSpPr>
          <p:cNvPr id="6" name="Shape 3"/>
          <p:cNvSpPr/>
          <p:nvPr/>
        </p:nvSpPr>
        <p:spPr>
          <a:xfrm>
            <a:off x="780812" y="3290768"/>
            <a:ext cx="501968" cy="501968"/>
          </a:xfrm>
          <a:prstGeom prst="roundRect">
            <a:avLst>
              <a:gd name="adj" fmla="val 18668"/>
            </a:avLst>
          </a:prstGeom>
          <a:solidFill>
            <a:srgbClr val="E8E8E3"/>
          </a:solidFill>
          <a:ln w="7620">
            <a:solidFill>
              <a:srgbClr val="CECEC9"/>
            </a:solidFill>
            <a:prstDash val="solid"/>
          </a:ln>
        </p:spPr>
        <p:txBody>
          <a:bodyPr/>
          <a:lstStyle/>
          <a:p>
            <a:endParaRPr lang="fr-CA"/>
          </a:p>
        </p:txBody>
      </p:sp>
      <p:sp>
        <p:nvSpPr>
          <p:cNvPr id="7" name="Text 4"/>
          <p:cNvSpPr/>
          <p:nvPr/>
        </p:nvSpPr>
        <p:spPr>
          <a:xfrm>
            <a:off x="864513" y="3332619"/>
            <a:ext cx="334566" cy="418267"/>
          </a:xfrm>
          <a:prstGeom prst="rect">
            <a:avLst/>
          </a:prstGeom>
          <a:noFill/>
          <a:ln/>
        </p:spPr>
        <p:txBody>
          <a:bodyPr wrap="none" lIns="0" tIns="0" rIns="0" bIns="0" rtlCol="0" anchor="t"/>
          <a:lstStyle/>
          <a:p>
            <a:pPr marL="0" indent="0" algn="ctr">
              <a:lnSpc>
                <a:spcPts val="2600"/>
              </a:lnSpc>
              <a:buNone/>
            </a:pPr>
            <a:r>
              <a:rPr lang="en-US" sz="2600" dirty="0">
                <a:solidFill>
                  <a:srgbClr val="272525"/>
                </a:solidFill>
                <a:latin typeface="Gelasio" pitchFamily="34" charset="0"/>
                <a:ea typeface="Gelasio" pitchFamily="34" charset="-122"/>
                <a:cs typeface="Gelasio" pitchFamily="34" charset="-120"/>
              </a:rPr>
              <a:t>1</a:t>
            </a:r>
            <a:endParaRPr lang="en-US" sz="2600" dirty="0"/>
          </a:p>
        </p:txBody>
      </p:sp>
      <p:sp>
        <p:nvSpPr>
          <p:cNvPr id="8" name="Text 5"/>
          <p:cNvSpPr/>
          <p:nvPr/>
        </p:nvSpPr>
        <p:spPr>
          <a:xfrm>
            <a:off x="2147292" y="3262789"/>
            <a:ext cx="3402092" cy="348496"/>
          </a:xfrm>
          <a:prstGeom prst="rect">
            <a:avLst/>
          </a:prstGeom>
          <a:noFill/>
          <a:ln/>
        </p:spPr>
        <p:txBody>
          <a:bodyPr wrap="none" lIns="0" tIns="0" rIns="0" bIns="0" rtlCol="0" anchor="t"/>
          <a:lstStyle/>
          <a:p>
            <a:pPr marL="0" indent="0" algn="l">
              <a:lnSpc>
                <a:spcPts val="2700"/>
              </a:lnSpc>
              <a:buNone/>
            </a:pPr>
            <a:r>
              <a:rPr lang="en-US" sz="2150" dirty="0">
                <a:solidFill>
                  <a:srgbClr val="272525"/>
                </a:solidFill>
                <a:latin typeface="Gelasio" pitchFamily="34" charset="0"/>
                <a:ea typeface="Gelasio" pitchFamily="34" charset="-122"/>
                <a:cs typeface="Gelasio" pitchFamily="34" charset="-120"/>
              </a:rPr>
              <a:t>Modèle Relationnel (OLTP)</a:t>
            </a:r>
            <a:endParaRPr lang="en-US" sz="2150" dirty="0"/>
          </a:p>
        </p:txBody>
      </p:sp>
      <p:sp>
        <p:nvSpPr>
          <p:cNvPr id="9" name="Text 6"/>
          <p:cNvSpPr/>
          <p:nvPr/>
        </p:nvSpPr>
        <p:spPr>
          <a:xfrm>
            <a:off x="2147292" y="3745111"/>
            <a:ext cx="6215896" cy="1427798"/>
          </a:xfrm>
          <a:prstGeom prst="rect">
            <a:avLst/>
          </a:prstGeom>
          <a:noFill/>
          <a:ln/>
        </p:spPr>
        <p:txBody>
          <a:bodyPr wrap="square" lIns="0" tIns="0" rIns="0" bIns="0" rtlCol="0" anchor="t"/>
          <a:lstStyle/>
          <a:p>
            <a:pPr marL="0" indent="0" algn="l">
              <a:lnSpc>
                <a:spcPts val="2800"/>
              </a:lnSpc>
              <a:buNone/>
            </a:pPr>
            <a:r>
              <a:rPr lang="en-US" sz="1750" dirty="0">
                <a:solidFill>
                  <a:srgbClr val="272525"/>
                </a:solidFill>
                <a:latin typeface="Lato" pitchFamily="34" charset="0"/>
                <a:ea typeface="Lato" pitchFamily="34" charset="-122"/>
                <a:cs typeface="Lato" pitchFamily="34" charset="-120"/>
              </a:rPr>
              <a:t>Conçu pour la gestion transactionnelle avec une structure normalisée. Les tables sont interconnectées par des clés primaires et étrangères, nécessitant des jointures multiples pour les requêtes complexes.</a:t>
            </a:r>
            <a:endParaRPr lang="en-US" sz="1750" dirty="0"/>
          </a:p>
        </p:txBody>
      </p:sp>
      <p:sp>
        <p:nvSpPr>
          <p:cNvPr id="10" name="Shape 7"/>
          <p:cNvSpPr/>
          <p:nvPr/>
        </p:nvSpPr>
        <p:spPr>
          <a:xfrm>
            <a:off x="1252299" y="6105644"/>
            <a:ext cx="669250" cy="30480"/>
          </a:xfrm>
          <a:prstGeom prst="roundRect">
            <a:avLst>
              <a:gd name="adj" fmla="val 307434"/>
            </a:avLst>
          </a:prstGeom>
          <a:solidFill>
            <a:srgbClr val="CECEC9"/>
          </a:solidFill>
          <a:ln/>
        </p:spPr>
        <p:txBody>
          <a:bodyPr/>
          <a:lstStyle/>
          <a:p>
            <a:endParaRPr lang="fr-CA"/>
          </a:p>
        </p:txBody>
      </p:sp>
      <p:sp>
        <p:nvSpPr>
          <p:cNvPr id="11" name="Shape 8"/>
          <p:cNvSpPr/>
          <p:nvPr/>
        </p:nvSpPr>
        <p:spPr>
          <a:xfrm>
            <a:off x="780812" y="5869900"/>
            <a:ext cx="501968" cy="501968"/>
          </a:xfrm>
          <a:prstGeom prst="roundRect">
            <a:avLst>
              <a:gd name="adj" fmla="val 18668"/>
            </a:avLst>
          </a:prstGeom>
          <a:solidFill>
            <a:srgbClr val="E8E8E3"/>
          </a:solidFill>
          <a:ln w="7620">
            <a:solidFill>
              <a:srgbClr val="CECEC9"/>
            </a:solidFill>
            <a:prstDash val="solid"/>
          </a:ln>
        </p:spPr>
        <p:txBody>
          <a:bodyPr/>
          <a:lstStyle/>
          <a:p>
            <a:endParaRPr lang="fr-CA"/>
          </a:p>
        </p:txBody>
      </p:sp>
      <p:sp>
        <p:nvSpPr>
          <p:cNvPr id="12" name="Text 9"/>
          <p:cNvSpPr/>
          <p:nvPr/>
        </p:nvSpPr>
        <p:spPr>
          <a:xfrm>
            <a:off x="864513" y="5911751"/>
            <a:ext cx="334566" cy="418267"/>
          </a:xfrm>
          <a:prstGeom prst="rect">
            <a:avLst/>
          </a:prstGeom>
          <a:noFill/>
          <a:ln/>
        </p:spPr>
        <p:txBody>
          <a:bodyPr wrap="none" lIns="0" tIns="0" rIns="0" bIns="0" rtlCol="0" anchor="t"/>
          <a:lstStyle/>
          <a:p>
            <a:pPr marL="0" indent="0" algn="ctr">
              <a:lnSpc>
                <a:spcPts val="2600"/>
              </a:lnSpc>
              <a:buNone/>
            </a:pPr>
            <a:r>
              <a:rPr lang="en-US" sz="2600" dirty="0">
                <a:solidFill>
                  <a:srgbClr val="272525"/>
                </a:solidFill>
                <a:latin typeface="Gelasio" pitchFamily="34" charset="0"/>
                <a:ea typeface="Gelasio" pitchFamily="34" charset="-122"/>
                <a:cs typeface="Gelasio" pitchFamily="34" charset="-120"/>
              </a:rPr>
              <a:t>2</a:t>
            </a:r>
            <a:endParaRPr lang="en-US" sz="2600" dirty="0"/>
          </a:p>
        </p:txBody>
      </p:sp>
      <p:sp>
        <p:nvSpPr>
          <p:cNvPr id="13" name="Text 10"/>
          <p:cNvSpPr/>
          <p:nvPr/>
        </p:nvSpPr>
        <p:spPr>
          <a:xfrm>
            <a:off x="2147292" y="5841921"/>
            <a:ext cx="4353401" cy="348496"/>
          </a:xfrm>
          <a:prstGeom prst="rect">
            <a:avLst/>
          </a:prstGeom>
          <a:noFill/>
          <a:ln/>
        </p:spPr>
        <p:txBody>
          <a:bodyPr wrap="none" lIns="0" tIns="0" rIns="0" bIns="0" rtlCol="0" anchor="t"/>
          <a:lstStyle/>
          <a:p>
            <a:pPr marL="0" indent="0" algn="l">
              <a:lnSpc>
                <a:spcPts val="2700"/>
              </a:lnSpc>
              <a:buNone/>
            </a:pPr>
            <a:r>
              <a:rPr lang="en-US" sz="2150" dirty="0">
                <a:solidFill>
                  <a:srgbClr val="272525"/>
                </a:solidFill>
                <a:latin typeface="Gelasio" pitchFamily="34" charset="0"/>
                <a:ea typeface="Gelasio" pitchFamily="34" charset="-122"/>
                <a:cs typeface="Gelasio" pitchFamily="34" charset="-120"/>
              </a:rPr>
              <a:t>Modèle Multidimensionnel (OLAP)</a:t>
            </a:r>
            <a:endParaRPr lang="en-US" sz="2150" dirty="0"/>
          </a:p>
        </p:txBody>
      </p:sp>
      <p:sp>
        <p:nvSpPr>
          <p:cNvPr id="14" name="Text 11"/>
          <p:cNvSpPr/>
          <p:nvPr/>
        </p:nvSpPr>
        <p:spPr>
          <a:xfrm>
            <a:off x="2147292" y="6324243"/>
            <a:ext cx="6215896" cy="1070848"/>
          </a:xfrm>
          <a:prstGeom prst="rect">
            <a:avLst/>
          </a:prstGeom>
          <a:noFill/>
          <a:ln/>
        </p:spPr>
        <p:txBody>
          <a:bodyPr wrap="square" lIns="0" tIns="0" rIns="0" bIns="0" rtlCol="0" anchor="t"/>
          <a:lstStyle/>
          <a:p>
            <a:pPr marL="0" indent="0" algn="l">
              <a:lnSpc>
                <a:spcPts val="2800"/>
              </a:lnSpc>
              <a:buNone/>
            </a:pPr>
            <a:r>
              <a:rPr lang="en-US" sz="1750" dirty="0">
                <a:solidFill>
                  <a:srgbClr val="272525"/>
                </a:solidFill>
                <a:latin typeface="Lato" pitchFamily="34" charset="0"/>
                <a:ea typeface="Lato" pitchFamily="34" charset="-122"/>
                <a:cs typeface="Lato" pitchFamily="34" charset="-120"/>
              </a:rPr>
              <a:t>Optimisé pour l'analyse des données, organisé autour d'une table des faits et de plusieurs tables de dimensions. Permet des requêtes analytiques rapides et des agrégations efficaces.</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44855" y="586383"/>
            <a:ext cx="5321856" cy="665083"/>
          </a:xfrm>
          <a:prstGeom prst="rect">
            <a:avLst/>
          </a:prstGeom>
          <a:noFill/>
          <a:ln/>
        </p:spPr>
        <p:txBody>
          <a:bodyPr wrap="none" lIns="0" tIns="0" rIns="0" bIns="0" rtlCol="0" anchor="t"/>
          <a:lstStyle/>
          <a:p>
            <a:pPr marL="0" indent="0" algn="l">
              <a:lnSpc>
                <a:spcPts val="5200"/>
              </a:lnSpc>
              <a:buNone/>
            </a:pPr>
            <a:r>
              <a:rPr lang="en-US" sz="4150" dirty="0">
                <a:solidFill>
                  <a:srgbClr val="312F2B"/>
                </a:solidFill>
                <a:latin typeface="Gelasio" pitchFamily="34" charset="0"/>
                <a:ea typeface="Gelasio" pitchFamily="34" charset="-122"/>
                <a:cs typeface="Gelasio" pitchFamily="34" charset="-120"/>
              </a:rPr>
              <a:t>Applications Pratiques</a:t>
            </a:r>
            <a:endParaRPr lang="en-US" sz="4150" dirty="0"/>
          </a:p>
        </p:txBody>
      </p:sp>
      <p:pic>
        <p:nvPicPr>
          <p:cNvPr id="3" name="Image 0" descr="preencoded.png"/>
          <p:cNvPicPr>
            <a:picLocks noChangeAspect="1"/>
          </p:cNvPicPr>
          <p:nvPr/>
        </p:nvPicPr>
        <p:blipFill>
          <a:blip r:embed="rId3"/>
          <a:stretch>
            <a:fillRect/>
          </a:stretch>
        </p:blipFill>
        <p:spPr>
          <a:xfrm>
            <a:off x="2945844" y="1677114"/>
            <a:ext cx="2168128" cy="1226106"/>
          </a:xfrm>
          <a:prstGeom prst="rect">
            <a:avLst/>
          </a:prstGeom>
        </p:spPr>
      </p:pic>
      <p:pic>
        <p:nvPicPr>
          <p:cNvPr id="4" name="Image 1" descr="preencoded.png"/>
          <p:cNvPicPr>
            <a:picLocks noChangeAspect="1"/>
          </p:cNvPicPr>
          <p:nvPr/>
        </p:nvPicPr>
        <p:blipFill>
          <a:blip r:embed="rId4"/>
          <a:stretch>
            <a:fillRect/>
          </a:stretch>
        </p:blipFill>
        <p:spPr>
          <a:xfrm>
            <a:off x="3880247" y="2255044"/>
            <a:ext cx="299204" cy="374094"/>
          </a:xfrm>
          <a:prstGeom prst="rect">
            <a:avLst/>
          </a:prstGeom>
        </p:spPr>
      </p:pic>
      <p:sp>
        <p:nvSpPr>
          <p:cNvPr id="5" name="Text 1"/>
          <p:cNvSpPr/>
          <p:nvPr/>
        </p:nvSpPr>
        <p:spPr>
          <a:xfrm>
            <a:off x="5326737" y="1889879"/>
            <a:ext cx="2660333" cy="332423"/>
          </a:xfrm>
          <a:prstGeom prst="rect">
            <a:avLst/>
          </a:prstGeom>
          <a:noFill/>
          <a:ln/>
        </p:spPr>
        <p:txBody>
          <a:bodyPr wrap="none" lIns="0" tIns="0" rIns="0" bIns="0" rtlCol="0" anchor="t"/>
          <a:lstStyle/>
          <a:p>
            <a:pPr marL="0" indent="0" algn="l">
              <a:lnSpc>
                <a:spcPts val="2600"/>
              </a:lnSpc>
              <a:buNone/>
            </a:pPr>
            <a:r>
              <a:rPr lang="en-US" sz="2050" dirty="0">
                <a:solidFill>
                  <a:srgbClr val="272525"/>
                </a:solidFill>
                <a:latin typeface="Gelasio" pitchFamily="34" charset="0"/>
                <a:ea typeface="Gelasio" pitchFamily="34" charset="-122"/>
                <a:cs typeface="Gelasio" pitchFamily="34" charset="-120"/>
              </a:rPr>
              <a:t>Analytique Avancée</a:t>
            </a:r>
            <a:endParaRPr lang="en-US" sz="2050" dirty="0"/>
          </a:p>
        </p:txBody>
      </p:sp>
      <p:sp>
        <p:nvSpPr>
          <p:cNvPr id="6" name="Text 2"/>
          <p:cNvSpPr/>
          <p:nvPr/>
        </p:nvSpPr>
        <p:spPr>
          <a:xfrm>
            <a:off x="5326737" y="2349937"/>
            <a:ext cx="3383637" cy="340519"/>
          </a:xfrm>
          <a:prstGeom prst="rect">
            <a:avLst/>
          </a:prstGeom>
          <a:noFill/>
          <a:ln/>
        </p:spPr>
        <p:txBody>
          <a:bodyPr wrap="none" lIns="0" tIns="0" rIns="0" bIns="0" rtlCol="0" anchor="t"/>
          <a:lstStyle/>
          <a:p>
            <a:pPr marL="0" indent="0" algn="l">
              <a:lnSpc>
                <a:spcPts val="2650"/>
              </a:lnSpc>
              <a:buNone/>
            </a:pPr>
            <a:r>
              <a:rPr lang="en-US" sz="1650" dirty="0">
                <a:solidFill>
                  <a:srgbClr val="272525"/>
                </a:solidFill>
                <a:latin typeface="Lato" pitchFamily="34" charset="0"/>
                <a:ea typeface="Lato" pitchFamily="34" charset="-122"/>
                <a:cs typeface="Lato" pitchFamily="34" charset="-120"/>
              </a:rPr>
              <a:t>Analyses prédictives et prescriptives</a:t>
            </a:r>
            <a:endParaRPr lang="en-US" sz="1650" dirty="0"/>
          </a:p>
        </p:txBody>
      </p:sp>
      <p:sp>
        <p:nvSpPr>
          <p:cNvPr id="7" name="Shape 3"/>
          <p:cNvSpPr/>
          <p:nvPr/>
        </p:nvSpPr>
        <p:spPr>
          <a:xfrm>
            <a:off x="5167074" y="2920246"/>
            <a:ext cx="8665369" cy="11430"/>
          </a:xfrm>
          <a:prstGeom prst="roundRect">
            <a:avLst>
              <a:gd name="adj" fmla="val 782074"/>
            </a:avLst>
          </a:prstGeom>
          <a:solidFill>
            <a:srgbClr val="CECEC9"/>
          </a:solidFill>
          <a:ln/>
        </p:spPr>
        <p:txBody>
          <a:bodyPr/>
          <a:lstStyle/>
          <a:p>
            <a:endParaRPr lang="fr-CA"/>
          </a:p>
        </p:txBody>
      </p:sp>
      <p:pic>
        <p:nvPicPr>
          <p:cNvPr id="8" name="Image 2" descr="preencoded.png"/>
          <p:cNvPicPr>
            <a:picLocks noChangeAspect="1"/>
          </p:cNvPicPr>
          <p:nvPr/>
        </p:nvPicPr>
        <p:blipFill>
          <a:blip r:embed="rId5"/>
          <a:stretch>
            <a:fillRect/>
          </a:stretch>
        </p:blipFill>
        <p:spPr>
          <a:xfrm>
            <a:off x="1861780" y="2956322"/>
            <a:ext cx="4336375" cy="1226106"/>
          </a:xfrm>
          <a:prstGeom prst="rect">
            <a:avLst/>
          </a:prstGeom>
        </p:spPr>
      </p:pic>
      <p:pic>
        <p:nvPicPr>
          <p:cNvPr id="9" name="Image 3" descr="preencoded.png"/>
          <p:cNvPicPr>
            <a:picLocks noChangeAspect="1"/>
          </p:cNvPicPr>
          <p:nvPr/>
        </p:nvPicPr>
        <p:blipFill>
          <a:blip r:embed="rId6"/>
          <a:stretch>
            <a:fillRect/>
          </a:stretch>
        </p:blipFill>
        <p:spPr>
          <a:xfrm>
            <a:off x="3880366" y="3382328"/>
            <a:ext cx="299204" cy="374094"/>
          </a:xfrm>
          <a:prstGeom prst="rect">
            <a:avLst/>
          </a:prstGeom>
        </p:spPr>
      </p:pic>
      <p:sp>
        <p:nvSpPr>
          <p:cNvPr id="10" name="Text 4"/>
          <p:cNvSpPr/>
          <p:nvPr/>
        </p:nvSpPr>
        <p:spPr>
          <a:xfrm>
            <a:off x="6410920" y="3169087"/>
            <a:ext cx="2660333" cy="332423"/>
          </a:xfrm>
          <a:prstGeom prst="rect">
            <a:avLst/>
          </a:prstGeom>
          <a:noFill/>
          <a:ln/>
        </p:spPr>
        <p:txBody>
          <a:bodyPr wrap="none" lIns="0" tIns="0" rIns="0" bIns="0" rtlCol="0" anchor="t"/>
          <a:lstStyle/>
          <a:p>
            <a:pPr marL="0" indent="0" algn="l">
              <a:lnSpc>
                <a:spcPts val="2600"/>
              </a:lnSpc>
              <a:buNone/>
            </a:pPr>
            <a:r>
              <a:rPr lang="en-US" sz="2050" dirty="0">
                <a:solidFill>
                  <a:srgbClr val="272525"/>
                </a:solidFill>
                <a:latin typeface="Gelasio" pitchFamily="34" charset="0"/>
                <a:ea typeface="Gelasio" pitchFamily="34" charset="-122"/>
                <a:cs typeface="Gelasio" pitchFamily="34" charset="-120"/>
              </a:rPr>
              <a:t>Tableaux de Bord</a:t>
            </a:r>
            <a:endParaRPr lang="en-US" sz="2050" dirty="0"/>
          </a:p>
        </p:txBody>
      </p:sp>
      <p:sp>
        <p:nvSpPr>
          <p:cNvPr id="11" name="Text 5"/>
          <p:cNvSpPr/>
          <p:nvPr/>
        </p:nvSpPr>
        <p:spPr>
          <a:xfrm>
            <a:off x="6410920" y="3629144"/>
            <a:ext cx="3264456" cy="340519"/>
          </a:xfrm>
          <a:prstGeom prst="rect">
            <a:avLst/>
          </a:prstGeom>
          <a:noFill/>
          <a:ln/>
        </p:spPr>
        <p:txBody>
          <a:bodyPr wrap="none" lIns="0" tIns="0" rIns="0" bIns="0" rtlCol="0" anchor="t"/>
          <a:lstStyle/>
          <a:p>
            <a:pPr marL="0" indent="0" algn="l">
              <a:lnSpc>
                <a:spcPts val="2650"/>
              </a:lnSpc>
              <a:buNone/>
            </a:pPr>
            <a:r>
              <a:rPr lang="en-US" sz="1650" dirty="0">
                <a:solidFill>
                  <a:srgbClr val="272525"/>
                </a:solidFill>
                <a:latin typeface="Lato" pitchFamily="34" charset="0"/>
                <a:ea typeface="Lato" pitchFamily="34" charset="-122"/>
                <a:cs typeface="Lato" pitchFamily="34" charset="-120"/>
              </a:rPr>
              <a:t>Visualisations interactives des KPIs</a:t>
            </a:r>
            <a:endParaRPr lang="en-US" sz="1650" dirty="0"/>
          </a:p>
        </p:txBody>
      </p:sp>
      <p:sp>
        <p:nvSpPr>
          <p:cNvPr id="12" name="Shape 6"/>
          <p:cNvSpPr/>
          <p:nvPr/>
        </p:nvSpPr>
        <p:spPr>
          <a:xfrm>
            <a:off x="6251258" y="4199453"/>
            <a:ext cx="7581186" cy="11430"/>
          </a:xfrm>
          <a:prstGeom prst="roundRect">
            <a:avLst>
              <a:gd name="adj" fmla="val 782074"/>
            </a:avLst>
          </a:prstGeom>
          <a:solidFill>
            <a:srgbClr val="CECEC9"/>
          </a:solidFill>
          <a:ln/>
        </p:spPr>
        <p:txBody>
          <a:bodyPr/>
          <a:lstStyle/>
          <a:p>
            <a:endParaRPr lang="fr-CA"/>
          </a:p>
        </p:txBody>
      </p:sp>
      <p:pic>
        <p:nvPicPr>
          <p:cNvPr id="13" name="Image 4" descr="preencoded.png"/>
          <p:cNvPicPr>
            <a:picLocks noChangeAspect="1"/>
          </p:cNvPicPr>
          <p:nvPr/>
        </p:nvPicPr>
        <p:blipFill>
          <a:blip r:embed="rId7"/>
          <a:stretch>
            <a:fillRect/>
          </a:stretch>
        </p:blipFill>
        <p:spPr>
          <a:xfrm>
            <a:off x="777597" y="4235529"/>
            <a:ext cx="6504623" cy="1226106"/>
          </a:xfrm>
          <a:prstGeom prst="rect">
            <a:avLst/>
          </a:prstGeom>
        </p:spPr>
      </p:pic>
      <p:pic>
        <p:nvPicPr>
          <p:cNvPr id="14" name="Image 5" descr="preencoded.png"/>
          <p:cNvPicPr>
            <a:picLocks noChangeAspect="1"/>
          </p:cNvPicPr>
          <p:nvPr/>
        </p:nvPicPr>
        <p:blipFill>
          <a:blip r:embed="rId8"/>
          <a:stretch>
            <a:fillRect/>
          </a:stretch>
        </p:blipFill>
        <p:spPr>
          <a:xfrm>
            <a:off x="3880247" y="4661535"/>
            <a:ext cx="299204" cy="374094"/>
          </a:xfrm>
          <a:prstGeom prst="rect">
            <a:avLst/>
          </a:prstGeom>
        </p:spPr>
      </p:pic>
      <p:sp>
        <p:nvSpPr>
          <p:cNvPr id="15" name="Text 7"/>
          <p:cNvSpPr/>
          <p:nvPr/>
        </p:nvSpPr>
        <p:spPr>
          <a:xfrm>
            <a:off x="7494984" y="4448294"/>
            <a:ext cx="2799636" cy="332423"/>
          </a:xfrm>
          <a:prstGeom prst="rect">
            <a:avLst/>
          </a:prstGeom>
          <a:noFill/>
          <a:ln/>
        </p:spPr>
        <p:txBody>
          <a:bodyPr wrap="none" lIns="0" tIns="0" rIns="0" bIns="0" rtlCol="0" anchor="t"/>
          <a:lstStyle/>
          <a:p>
            <a:pPr marL="0" indent="0" algn="l">
              <a:lnSpc>
                <a:spcPts val="2600"/>
              </a:lnSpc>
              <a:buNone/>
            </a:pPr>
            <a:r>
              <a:rPr lang="en-US" sz="2050" dirty="0">
                <a:solidFill>
                  <a:srgbClr val="272525"/>
                </a:solidFill>
                <a:latin typeface="Gelasio" pitchFamily="34" charset="0"/>
                <a:ea typeface="Gelasio" pitchFamily="34" charset="-122"/>
                <a:cs typeface="Gelasio" pitchFamily="34" charset="-120"/>
              </a:rPr>
              <a:t>Reporting Opérationnel</a:t>
            </a:r>
            <a:endParaRPr lang="en-US" sz="2050" dirty="0"/>
          </a:p>
        </p:txBody>
      </p:sp>
      <p:sp>
        <p:nvSpPr>
          <p:cNvPr id="16" name="Text 8"/>
          <p:cNvSpPr/>
          <p:nvPr/>
        </p:nvSpPr>
        <p:spPr>
          <a:xfrm>
            <a:off x="7494984" y="4908352"/>
            <a:ext cx="3593902" cy="340519"/>
          </a:xfrm>
          <a:prstGeom prst="rect">
            <a:avLst/>
          </a:prstGeom>
          <a:noFill/>
          <a:ln/>
        </p:spPr>
        <p:txBody>
          <a:bodyPr wrap="none" lIns="0" tIns="0" rIns="0" bIns="0" rtlCol="0" anchor="t"/>
          <a:lstStyle/>
          <a:p>
            <a:pPr marL="0" indent="0" algn="l">
              <a:lnSpc>
                <a:spcPts val="2650"/>
              </a:lnSpc>
              <a:buNone/>
            </a:pPr>
            <a:r>
              <a:rPr lang="en-US" sz="1650" dirty="0">
                <a:solidFill>
                  <a:srgbClr val="272525"/>
                </a:solidFill>
                <a:latin typeface="Lato" pitchFamily="34" charset="0"/>
                <a:ea typeface="Lato" pitchFamily="34" charset="-122"/>
                <a:cs typeface="Lato" pitchFamily="34" charset="-120"/>
              </a:rPr>
              <a:t>Rapports quotidiens et hebdomadaires</a:t>
            </a:r>
            <a:endParaRPr lang="en-US" sz="1650" dirty="0"/>
          </a:p>
        </p:txBody>
      </p:sp>
      <p:sp>
        <p:nvSpPr>
          <p:cNvPr id="17" name="Text 9"/>
          <p:cNvSpPr/>
          <p:nvPr/>
        </p:nvSpPr>
        <p:spPr>
          <a:xfrm>
            <a:off x="744855" y="5701070"/>
            <a:ext cx="13140690" cy="1021556"/>
          </a:xfrm>
          <a:prstGeom prst="rect">
            <a:avLst/>
          </a:prstGeom>
          <a:noFill/>
          <a:ln/>
        </p:spPr>
        <p:txBody>
          <a:bodyPr wrap="square" lIns="0" tIns="0" rIns="0" bIns="0" rtlCol="0" anchor="t"/>
          <a:lstStyle/>
          <a:p>
            <a:pPr marL="0" indent="0" algn="l">
              <a:lnSpc>
                <a:spcPts val="2650"/>
              </a:lnSpc>
              <a:buNone/>
            </a:pPr>
            <a:r>
              <a:rPr lang="en-US" sz="1650" dirty="0">
                <a:solidFill>
                  <a:srgbClr val="272525"/>
                </a:solidFill>
                <a:latin typeface="Lato" pitchFamily="34" charset="0"/>
                <a:ea typeface="Lato" pitchFamily="34" charset="-122"/>
                <a:cs typeface="Lato" pitchFamily="34" charset="-120"/>
              </a:rPr>
              <a:t>La modélisation multidimensionnelle sert de fondation à diverses applications d'intelligence d'affaires. Le reporting opérationnel constitue la base, permettant de générer des rapports réguliers sur les activités. Les tableaux de bord offrent une vision plus interactive et en temps réel des indicateurs clés de performance.</a:t>
            </a:r>
            <a:endParaRPr lang="en-US" sz="1650" dirty="0"/>
          </a:p>
        </p:txBody>
      </p:sp>
      <p:sp>
        <p:nvSpPr>
          <p:cNvPr id="18" name="Text 10"/>
          <p:cNvSpPr/>
          <p:nvPr/>
        </p:nvSpPr>
        <p:spPr>
          <a:xfrm>
            <a:off x="744855" y="6962061"/>
            <a:ext cx="13140690" cy="681038"/>
          </a:xfrm>
          <a:prstGeom prst="rect">
            <a:avLst/>
          </a:prstGeom>
          <a:noFill/>
          <a:ln/>
        </p:spPr>
        <p:txBody>
          <a:bodyPr wrap="square" lIns="0" tIns="0" rIns="0" bIns="0" rtlCol="0" anchor="t"/>
          <a:lstStyle/>
          <a:p>
            <a:pPr marL="0" indent="0" algn="l">
              <a:lnSpc>
                <a:spcPts val="2650"/>
              </a:lnSpc>
              <a:buNone/>
            </a:pPr>
            <a:r>
              <a:rPr lang="en-US" sz="1650" dirty="0">
                <a:solidFill>
                  <a:srgbClr val="272525"/>
                </a:solidFill>
                <a:latin typeface="Lato" pitchFamily="34" charset="0"/>
                <a:ea typeface="Lato" pitchFamily="34" charset="-122"/>
                <a:cs typeface="Lato" pitchFamily="34" charset="-120"/>
              </a:rPr>
              <a:t>Au sommet de la pyramide, l'analytique avancée exploite pleinement la puissance de cette modélisation pour des analyses prédictives et prescriptives sophistiquées.</a:t>
            </a:r>
            <a:endParaRPr lang="en-US" sz="16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24733" y="570667"/>
            <a:ext cx="6080165" cy="647105"/>
          </a:xfrm>
          <a:prstGeom prst="rect">
            <a:avLst/>
          </a:prstGeom>
          <a:noFill/>
          <a:ln/>
        </p:spPr>
        <p:txBody>
          <a:bodyPr wrap="none" lIns="0" tIns="0" rIns="0" bIns="0" rtlCol="0" anchor="t"/>
          <a:lstStyle/>
          <a:p>
            <a:pPr marL="0" indent="0" algn="l">
              <a:lnSpc>
                <a:spcPts val="5050"/>
              </a:lnSpc>
              <a:buNone/>
            </a:pPr>
            <a:r>
              <a:rPr lang="en-US" sz="4050" dirty="0">
                <a:solidFill>
                  <a:srgbClr val="312F2B"/>
                </a:solidFill>
                <a:latin typeface="Gelasio" pitchFamily="34" charset="0"/>
                <a:ea typeface="Gelasio" pitchFamily="34" charset="-122"/>
                <a:cs typeface="Gelasio" pitchFamily="34" charset="-120"/>
              </a:rPr>
              <a:t>Conclusion et Perspectives</a:t>
            </a:r>
            <a:endParaRPr lang="en-US" sz="4050" dirty="0"/>
          </a:p>
        </p:txBody>
      </p:sp>
      <p:pic>
        <p:nvPicPr>
          <p:cNvPr id="4" name="Image 1" descr="preencoded.png"/>
          <p:cNvPicPr>
            <a:picLocks noChangeAspect="1"/>
          </p:cNvPicPr>
          <p:nvPr/>
        </p:nvPicPr>
        <p:blipFill>
          <a:blip r:embed="rId4"/>
          <a:stretch>
            <a:fillRect/>
          </a:stretch>
        </p:blipFill>
        <p:spPr>
          <a:xfrm>
            <a:off x="724733" y="1528286"/>
            <a:ext cx="1035368" cy="1524238"/>
          </a:xfrm>
          <a:prstGeom prst="rect">
            <a:avLst/>
          </a:prstGeom>
        </p:spPr>
      </p:pic>
      <p:sp>
        <p:nvSpPr>
          <p:cNvPr id="5" name="Text 1"/>
          <p:cNvSpPr/>
          <p:nvPr/>
        </p:nvSpPr>
        <p:spPr>
          <a:xfrm>
            <a:off x="2070616" y="1735336"/>
            <a:ext cx="2588419" cy="323493"/>
          </a:xfrm>
          <a:prstGeom prst="rect">
            <a:avLst/>
          </a:prstGeom>
          <a:noFill/>
          <a:ln/>
        </p:spPr>
        <p:txBody>
          <a:bodyPr wrap="none" lIns="0" tIns="0" rIns="0" bIns="0" rtlCol="0" anchor="t"/>
          <a:lstStyle/>
          <a:p>
            <a:pPr marL="0" indent="0" algn="l">
              <a:lnSpc>
                <a:spcPts val="2500"/>
              </a:lnSpc>
              <a:buNone/>
            </a:pPr>
            <a:r>
              <a:rPr lang="en-US" sz="2000" dirty="0">
                <a:solidFill>
                  <a:srgbClr val="272525"/>
                </a:solidFill>
                <a:latin typeface="Gelasio" pitchFamily="34" charset="0"/>
                <a:ea typeface="Gelasio" pitchFamily="34" charset="-122"/>
                <a:cs typeface="Gelasio" pitchFamily="34" charset="-120"/>
              </a:rPr>
              <a:t>Fondation Solide</a:t>
            </a:r>
            <a:endParaRPr lang="en-US" sz="2000" dirty="0"/>
          </a:p>
        </p:txBody>
      </p:sp>
      <p:sp>
        <p:nvSpPr>
          <p:cNvPr id="6" name="Text 2"/>
          <p:cNvSpPr/>
          <p:nvPr/>
        </p:nvSpPr>
        <p:spPr>
          <a:xfrm>
            <a:off x="2070616" y="2183011"/>
            <a:ext cx="6348651" cy="662464"/>
          </a:xfrm>
          <a:prstGeom prst="rect">
            <a:avLst/>
          </a:prstGeom>
          <a:noFill/>
          <a:ln/>
        </p:spPr>
        <p:txBody>
          <a:bodyPr wrap="square" lIns="0" tIns="0" rIns="0" bIns="0" rtlCol="0" anchor="t"/>
          <a:lstStyle/>
          <a:p>
            <a:pPr marL="0" indent="0" algn="l">
              <a:lnSpc>
                <a:spcPts val="2600"/>
              </a:lnSpc>
              <a:buNone/>
            </a:pPr>
            <a:r>
              <a:rPr lang="en-US" sz="1600" dirty="0">
                <a:solidFill>
                  <a:srgbClr val="272525"/>
                </a:solidFill>
                <a:latin typeface="Lato" pitchFamily="34" charset="0"/>
                <a:ea typeface="Lato" pitchFamily="34" charset="-122"/>
                <a:cs typeface="Lato" pitchFamily="34" charset="-120"/>
              </a:rPr>
              <a:t>La modélisation multidimensionnelle constitue un élément clé des systèmes d'intelligence d'affaires modernes.</a:t>
            </a:r>
            <a:endParaRPr lang="en-US" sz="1600" dirty="0"/>
          </a:p>
        </p:txBody>
      </p:sp>
      <p:pic>
        <p:nvPicPr>
          <p:cNvPr id="7" name="Image 2" descr="preencoded.png"/>
          <p:cNvPicPr>
            <a:picLocks noChangeAspect="1"/>
          </p:cNvPicPr>
          <p:nvPr/>
        </p:nvPicPr>
        <p:blipFill>
          <a:blip r:embed="rId5"/>
          <a:stretch>
            <a:fillRect/>
          </a:stretch>
        </p:blipFill>
        <p:spPr>
          <a:xfrm>
            <a:off x="724733" y="3052524"/>
            <a:ext cx="1035368" cy="1524238"/>
          </a:xfrm>
          <a:prstGeom prst="rect">
            <a:avLst/>
          </a:prstGeom>
        </p:spPr>
      </p:pic>
      <p:sp>
        <p:nvSpPr>
          <p:cNvPr id="8" name="Text 3"/>
          <p:cNvSpPr/>
          <p:nvPr/>
        </p:nvSpPr>
        <p:spPr>
          <a:xfrm>
            <a:off x="2070616" y="3259574"/>
            <a:ext cx="2664023" cy="323493"/>
          </a:xfrm>
          <a:prstGeom prst="rect">
            <a:avLst/>
          </a:prstGeom>
          <a:noFill/>
          <a:ln/>
        </p:spPr>
        <p:txBody>
          <a:bodyPr wrap="none" lIns="0" tIns="0" rIns="0" bIns="0" rtlCol="0" anchor="t"/>
          <a:lstStyle/>
          <a:p>
            <a:pPr marL="0" indent="0" algn="l">
              <a:lnSpc>
                <a:spcPts val="2500"/>
              </a:lnSpc>
              <a:buNone/>
            </a:pPr>
            <a:r>
              <a:rPr lang="en-US" sz="2000" dirty="0">
                <a:solidFill>
                  <a:srgbClr val="272525"/>
                </a:solidFill>
                <a:latin typeface="Gelasio" pitchFamily="34" charset="0"/>
                <a:ea typeface="Gelasio" pitchFamily="34" charset="-122"/>
                <a:cs typeface="Gelasio" pitchFamily="34" charset="-120"/>
              </a:rPr>
              <a:t>Structuration Optimale</a:t>
            </a:r>
            <a:endParaRPr lang="en-US" sz="2000" dirty="0"/>
          </a:p>
        </p:txBody>
      </p:sp>
      <p:sp>
        <p:nvSpPr>
          <p:cNvPr id="9" name="Text 4"/>
          <p:cNvSpPr/>
          <p:nvPr/>
        </p:nvSpPr>
        <p:spPr>
          <a:xfrm>
            <a:off x="2070616" y="3707249"/>
            <a:ext cx="6348651" cy="662464"/>
          </a:xfrm>
          <a:prstGeom prst="rect">
            <a:avLst/>
          </a:prstGeom>
          <a:noFill/>
          <a:ln/>
        </p:spPr>
        <p:txBody>
          <a:bodyPr wrap="square" lIns="0" tIns="0" rIns="0" bIns="0" rtlCol="0" anchor="t"/>
          <a:lstStyle/>
          <a:p>
            <a:pPr marL="0" indent="0" algn="l">
              <a:lnSpc>
                <a:spcPts val="2600"/>
              </a:lnSpc>
              <a:buNone/>
            </a:pPr>
            <a:r>
              <a:rPr lang="en-US" sz="1600" dirty="0">
                <a:solidFill>
                  <a:srgbClr val="272525"/>
                </a:solidFill>
                <a:latin typeface="Lato" pitchFamily="34" charset="0"/>
                <a:ea typeface="Lato" pitchFamily="34" charset="-122"/>
                <a:cs typeface="Lato" pitchFamily="34" charset="-120"/>
              </a:rPr>
              <a:t>En structurant correctement les dimensions et les faits, les entreprises peuvent exploiter pleinement leurs données.</a:t>
            </a:r>
            <a:endParaRPr lang="en-US" sz="1600" dirty="0"/>
          </a:p>
        </p:txBody>
      </p:sp>
      <p:pic>
        <p:nvPicPr>
          <p:cNvPr id="10" name="Image 3" descr="preencoded.png"/>
          <p:cNvPicPr>
            <a:picLocks noChangeAspect="1"/>
          </p:cNvPicPr>
          <p:nvPr/>
        </p:nvPicPr>
        <p:blipFill>
          <a:blip r:embed="rId6"/>
          <a:stretch>
            <a:fillRect/>
          </a:stretch>
        </p:blipFill>
        <p:spPr>
          <a:xfrm>
            <a:off x="724733" y="4576762"/>
            <a:ext cx="1035368" cy="1524238"/>
          </a:xfrm>
          <a:prstGeom prst="rect">
            <a:avLst/>
          </a:prstGeom>
        </p:spPr>
      </p:pic>
      <p:sp>
        <p:nvSpPr>
          <p:cNvPr id="11" name="Text 5"/>
          <p:cNvSpPr/>
          <p:nvPr/>
        </p:nvSpPr>
        <p:spPr>
          <a:xfrm>
            <a:off x="2070616" y="4783812"/>
            <a:ext cx="2952274" cy="323493"/>
          </a:xfrm>
          <a:prstGeom prst="rect">
            <a:avLst/>
          </a:prstGeom>
          <a:noFill/>
          <a:ln/>
        </p:spPr>
        <p:txBody>
          <a:bodyPr wrap="none" lIns="0" tIns="0" rIns="0" bIns="0" rtlCol="0" anchor="t"/>
          <a:lstStyle/>
          <a:p>
            <a:pPr marL="0" indent="0" algn="l">
              <a:lnSpc>
                <a:spcPts val="2500"/>
              </a:lnSpc>
              <a:buNone/>
            </a:pPr>
            <a:r>
              <a:rPr lang="en-US" sz="2000" dirty="0">
                <a:solidFill>
                  <a:srgbClr val="272525"/>
                </a:solidFill>
                <a:latin typeface="Gelasio" pitchFamily="34" charset="0"/>
                <a:ea typeface="Gelasio" pitchFamily="34" charset="-122"/>
                <a:cs typeface="Gelasio" pitchFamily="34" charset="-120"/>
              </a:rPr>
              <a:t>Prise de Décision Éclairée</a:t>
            </a:r>
            <a:endParaRPr lang="en-US" sz="2000" dirty="0"/>
          </a:p>
        </p:txBody>
      </p:sp>
      <p:sp>
        <p:nvSpPr>
          <p:cNvPr id="12" name="Text 6"/>
          <p:cNvSpPr/>
          <p:nvPr/>
        </p:nvSpPr>
        <p:spPr>
          <a:xfrm>
            <a:off x="2070616" y="5231487"/>
            <a:ext cx="6348651" cy="662464"/>
          </a:xfrm>
          <a:prstGeom prst="rect">
            <a:avLst/>
          </a:prstGeom>
          <a:noFill/>
          <a:ln/>
        </p:spPr>
        <p:txBody>
          <a:bodyPr wrap="square" lIns="0" tIns="0" rIns="0" bIns="0" rtlCol="0" anchor="t"/>
          <a:lstStyle/>
          <a:p>
            <a:pPr marL="0" indent="0" algn="l">
              <a:lnSpc>
                <a:spcPts val="2600"/>
              </a:lnSpc>
              <a:buNone/>
            </a:pPr>
            <a:r>
              <a:rPr lang="en-US" sz="1600" dirty="0">
                <a:solidFill>
                  <a:srgbClr val="272525"/>
                </a:solidFill>
                <a:latin typeface="Lato" pitchFamily="34" charset="0"/>
                <a:ea typeface="Lato" pitchFamily="34" charset="-122"/>
                <a:cs typeface="Lato" pitchFamily="34" charset="-120"/>
              </a:rPr>
              <a:t>Cette approche permet ultimement d'améliorer la prise de décision stratégique basée sur les données.</a:t>
            </a:r>
            <a:endParaRPr lang="en-US" sz="1600" dirty="0"/>
          </a:p>
        </p:txBody>
      </p:sp>
      <p:sp>
        <p:nvSpPr>
          <p:cNvPr id="13" name="Text 7"/>
          <p:cNvSpPr/>
          <p:nvPr/>
        </p:nvSpPr>
        <p:spPr>
          <a:xfrm>
            <a:off x="724733" y="6333887"/>
            <a:ext cx="7694533" cy="1324928"/>
          </a:xfrm>
          <a:prstGeom prst="rect">
            <a:avLst/>
          </a:prstGeom>
          <a:noFill/>
          <a:ln/>
        </p:spPr>
        <p:txBody>
          <a:bodyPr wrap="square" lIns="0" tIns="0" rIns="0" bIns="0" rtlCol="0" anchor="t"/>
          <a:lstStyle/>
          <a:p>
            <a:pPr marL="0" indent="0" algn="l">
              <a:lnSpc>
                <a:spcPts val="2600"/>
              </a:lnSpc>
              <a:buNone/>
            </a:pPr>
            <a:r>
              <a:rPr lang="en-US" sz="1600" dirty="0">
                <a:solidFill>
                  <a:srgbClr val="272525"/>
                </a:solidFill>
                <a:latin typeface="Lato" pitchFamily="34" charset="0"/>
                <a:ea typeface="Lato" pitchFamily="34" charset="-122"/>
                <a:cs typeface="Lato" pitchFamily="34" charset="-120"/>
              </a:rPr>
              <a:t>La modélisation multidimensionnelle continuera d'évoluer avec l'émergence de nouvelles technologies comme le Big Data et l'intelligence artificielle. Les entreprises qui maîtrisent ces concepts pourront transformer efficacement leurs données brutes en informations stratégiques précieuses.</a:t>
            </a:r>
            <a:endParaRPr lang="en-US" sz="16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TotalTime>
  <Words>702</Words>
  <Application>Microsoft Office PowerPoint</Application>
  <PresentationFormat>Personnalisé</PresentationFormat>
  <Paragraphs>69</Paragraphs>
  <Slides>8</Slides>
  <Notes>8</Notes>
  <HiddenSlides>0</HiddenSlides>
  <MMClips>0</MMClips>
  <ScaleCrop>false</ScaleCrop>
  <HeadingPairs>
    <vt:vector size="6" baseType="variant">
      <vt:variant>
        <vt:lpstr>Polices utilisées</vt:lpstr>
      </vt:variant>
      <vt:variant>
        <vt:i4>5</vt:i4>
      </vt:variant>
      <vt:variant>
        <vt:lpstr>Thème</vt:lpstr>
      </vt:variant>
      <vt:variant>
        <vt:i4>1</vt:i4>
      </vt:variant>
      <vt:variant>
        <vt:lpstr>Titres des diapositives</vt:lpstr>
      </vt:variant>
      <vt:variant>
        <vt:i4>8</vt:i4>
      </vt:variant>
    </vt:vector>
  </HeadingPairs>
  <TitlesOfParts>
    <vt:vector size="14" baseType="lpstr">
      <vt:lpstr>Gelasio</vt:lpstr>
      <vt:lpstr>Lato Medium</vt:lpstr>
      <vt:lpstr>Lato Bold</vt:lpstr>
      <vt:lpstr>Lato</vt:lpstr>
      <vt:lpstr>Arial</vt:lpstr>
      <vt:lpstr>Office Theme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Michel Martel</cp:lastModifiedBy>
  <cp:revision>3</cp:revision>
  <dcterms:created xsi:type="dcterms:W3CDTF">2025-03-29T13:16:34Z</dcterms:created>
  <dcterms:modified xsi:type="dcterms:W3CDTF">2025-03-29T13:19:53Z</dcterms:modified>
</cp:coreProperties>
</file>